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23"/>
  </p:notesMasterIdLst>
  <p:handoutMasterIdLst>
    <p:handoutMasterId r:id="rId24"/>
  </p:handoutMasterIdLst>
  <p:sldIdLst>
    <p:sldId id="302" r:id="rId2"/>
    <p:sldId id="294" r:id="rId3"/>
    <p:sldId id="303" r:id="rId4"/>
    <p:sldId id="322" r:id="rId5"/>
    <p:sldId id="324" r:id="rId6"/>
    <p:sldId id="350" r:id="rId7"/>
    <p:sldId id="325" r:id="rId8"/>
    <p:sldId id="351" r:id="rId9"/>
    <p:sldId id="326" r:id="rId10"/>
    <p:sldId id="349" r:id="rId11"/>
    <p:sldId id="327" r:id="rId12"/>
    <p:sldId id="329" r:id="rId13"/>
    <p:sldId id="331" r:id="rId14"/>
    <p:sldId id="332" r:id="rId15"/>
    <p:sldId id="333" r:id="rId16"/>
    <p:sldId id="334" r:id="rId17"/>
    <p:sldId id="467" r:id="rId18"/>
    <p:sldId id="468" r:id="rId19"/>
    <p:sldId id="469" r:id="rId20"/>
    <p:sldId id="321" r:id="rId21"/>
    <p:sldId id="466" r:id="rId2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隶书" panose="0201080004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隶书" panose="0201080004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隶书" panose="0201080004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隶书" panose="0201080004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隶书" panose="0201080004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隶书" panose="0201080004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隶书" panose="0201080004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隶书" panose="0201080004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隶书" panose="0201080004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34">
          <p15:clr>
            <a:srgbClr val="A4A3A4"/>
          </p15:clr>
        </p15:guide>
        <p15:guide id="2" pos="38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  <a:srgbClr val="FF00FF"/>
    <a:srgbClr val="FFFF00"/>
    <a:srgbClr val="9933FF"/>
    <a:srgbClr val="005E9E"/>
    <a:srgbClr val="0099FF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58" autoAdjust="0"/>
    <p:restoredTop sz="94256" autoAdjust="0"/>
  </p:normalViewPr>
  <p:slideViewPr>
    <p:cSldViewPr snapToGrid="0">
      <p:cViewPr varScale="1">
        <p:scale>
          <a:sx n="77" d="100"/>
          <a:sy n="77" d="100"/>
        </p:scale>
        <p:origin x="-114" y="-414"/>
      </p:cViewPr>
      <p:guideLst>
        <p:guide orient="horz" pos="1734"/>
        <p:guide pos="38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xmlns="" id="{1DE0337E-6EB5-4184-8490-0530B78FEF3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xmlns="" id="{19BFA723-E9C3-4DDE-8CB1-BB639DA05E3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0180" name="Rectangle 4">
            <a:extLst>
              <a:ext uri="{FF2B5EF4-FFF2-40B4-BE49-F238E27FC236}">
                <a16:creationId xmlns:a16="http://schemas.microsoft.com/office/drawing/2014/main" xmlns="" id="{55416759-5F79-46F7-A43B-3956D99E05C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0181" name="Rectangle 5">
            <a:extLst>
              <a:ext uri="{FF2B5EF4-FFF2-40B4-BE49-F238E27FC236}">
                <a16:creationId xmlns:a16="http://schemas.microsoft.com/office/drawing/2014/main" xmlns="" id="{31C8606C-40C7-433B-BC50-595396E5235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fld id="{AB090388-5F93-49E0-B94D-9167944A11C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5810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xmlns="" id="{21B87129-5BD1-4796-9590-4B0774671C2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xmlns="" id="{09DDC40F-3AC1-4D70-84AD-20699B124BE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xmlns="" id="{0B15A856-38FA-469F-A4A9-9ABBACEA742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3253" name="Rectangle 5">
            <a:extLst>
              <a:ext uri="{FF2B5EF4-FFF2-40B4-BE49-F238E27FC236}">
                <a16:creationId xmlns:a16="http://schemas.microsoft.com/office/drawing/2014/main" xmlns="" id="{6C03F149-4661-4093-B9E3-F07C6D28615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3254" name="Rectangle 6">
            <a:extLst>
              <a:ext uri="{FF2B5EF4-FFF2-40B4-BE49-F238E27FC236}">
                <a16:creationId xmlns:a16="http://schemas.microsoft.com/office/drawing/2014/main" xmlns="" id="{B3572C77-F326-4233-939E-DD08B60E2AA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3255" name="Rectangle 7">
            <a:extLst>
              <a:ext uri="{FF2B5EF4-FFF2-40B4-BE49-F238E27FC236}">
                <a16:creationId xmlns:a16="http://schemas.microsoft.com/office/drawing/2014/main" xmlns="" id="{F520B05C-6ADC-4E2D-9B3B-D5E567DAC9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fld id="{485568E8-3A10-40A2-A7FA-4A1AB45E471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91911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989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F5F0A10C-62F0-4C37-93C4-359B40C13C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F979141-8E05-4CC2-933A-2D47393119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47127"/>
            <a:ext cx="3252651" cy="71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694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571F4DE-F980-4F44-BED0-4EDA854B0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55099-1DA9-4881-A3E2-DE3F83E3673C}" type="datetimeFigureOut">
              <a:rPr lang="zh-CN" altLang="en-US"/>
              <a:pPr>
                <a:defRPr/>
              </a:pPr>
              <a:t>2020/4/24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144775A-0072-43D4-A53E-5F6B19E9A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ED98196-75BE-4908-BD5C-24267A023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BDE99-C666-42BB-B8B0-AC75D89F887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621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298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DE132CE5-C851-4856-811B-F444333363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531813"/>
            <a:ext cx="13177838" cy="820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79294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A229A334-81CB-48B1-A0B8-18DF5787DF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F1EC0AC0-BF7F-418E-B9E4-32835EFEEE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83CC288-B1EF-4C84-90D0-B6ADFE8FDD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B4D2DCE-52E3-48DB-A233-7829F7A4F244}" type="datetimeFigureOut">
              <a:rPr lang="zh-CN" altLang="en-US"/>
              <a:pPr>
                <a:defRPr/>
              </a:pPr>
              <a:t>2020/4/24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BBDBA8E-3F5E-45BD-9506-341895645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916728E-D4B7-40F0-8904-3A6701D37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fld id="{0BE243D6-F85C-4164-AEBA-E5CDCA2F1BB0}" type="slidenum">
              <a:rPr lang="zh-CN" altLang="en-US"/>
              <a:pPr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6" r:id="rId3"/>
    <p:sldLayoutId id="2147483779" r:id="rId4"/>
    <p:sldLayoutId id="2147483780" r:id="rId5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4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ABB11314-E678-40CF-BB13-F7DABAE27BC7}"/>
              </a:ext>
            </a:extLst>
          </p:cNvPr>
          <p:cNvSpPr/>
          <p:nvPr/>
        </p:nvSpPr>
        <p:spPr>
          <a:xfrm>
            <a:off x="-312564" y="2166764"/>
            <a:ext cx="12588552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9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不等式的性质</a:t>
            </a: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>
            <a:extLst>
              <a:ext uri="{FF2B5EF4-FFF2-40B4-BE49-F238E27FC236}">
                <a16:creationId xmlns:a16="http://schemas.microsoft.com/office/drawing/2014/main" xmlns="" id="{3A4F43C3-DBAD-4AFF-A973-5CB317B4F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912813"/>
            <a:ext cx="11825288" cy="389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判断下列各题的推导是否正确？为什么？</a:t>
            </a:r>
            <a:r>
              <a:rPr kumimoji="1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口答</a:t>
            </a:r>
            <a:r>
              <a:rPr kumimoji="1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因为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7.5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5.7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，所以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-7.5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-5.7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因为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a+8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，所以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-4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因为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4a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4b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，所以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(4)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因为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-1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-2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，所以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-a-1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-a-2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(5)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因为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，所以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3a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2a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3796" name="Text Box 4">
            <a:extLst>
              <a:ext uri="{FF2B5EF4-FFF2-40B4-BE49-F238E27FC236}">
                <a16:creationId xmlns:a16="http://schemas.microsoft.com/office/drawing/2014/main" xmlns="" id="{5DD89478-778D-4E7A-97A6-F31D36238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9638" y="1665288"/>
            <a:ext cx="5153025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正确，根据不等式的性质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7412" name="Text Box 5">
            <a:extLst>
              <a:ext uri="{FF2B5EF4-FFF2-40B4-BE49-F238E27FC236}">
                <a16:creationId xmlns:a16="http://schemas.microsoft.com/office/drawing/2014/main" xmlns="" id="{E6F0FE12-4A65-42F5-B782-A3A719F94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15668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798" name="Text Box 6">
            <a:extLst>
              <a:ext uri="{FF2B5EF4-FFF2-40B4-BE49-F238E27FC236}">
                <a16:creationId xmlns:a16="http://schemas.microsoft.com/office/drawing/2014/main" xmlns="" id="{EBA63A93-ED02-4D8D-B529-E3D642D3D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2339975"/>
            <a:ext cx="515461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正确，根据不等式的性质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3799" name="Text Box 7">
            <a:extLst>
              <a:ext uri="{FF2B5EF4-FFF2-40B4-BE49-F238E27FC236}">
                <a16:creationId xmlns:a16="http://schemas.microsoft.com/office/drawing/2014/main" xmlns="" id="{4F9324AB-C934-4B07-B6BD-5CB59970A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2951163"/>
            <a:ext cx="515461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正确，根据不等式的性质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3801" name="Text Box 9">
            <a:extLst>
              <a:ext uri="{FF2B5EF4-FFF2-40B4-BE49-F238E27FC236}">
                <a16:creationId xmlns:a16="http://schemas.microsoft.com/office/drawing/2014/main" xmlns="" id="{4B474758-8F4C-4650-99AA-7E998ABB2D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3614738"/>
            <a:ext cx="5154613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(4)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正确，根据不等式的性质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3802" name="Text Box 10">
            <a:extLst>
              <a:ext uri="{FF2B5EF4-FFF2-40B4-BE49-F238E27FC236}">
                <a16:creationId xmlns:a16="http://schemas.microsoft.com/office/drawing/2014/main" xmlns="" id="{2289FDEA-B3DB-4E8C-B6F8-8E38119BA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217988"/>
            <a:ext cx="6275387" cy="181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(5)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不对，应分情况逐一讨论。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时，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3a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2a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 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a=0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时，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3a=2a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时，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3a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2a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kumimoji="1"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kumimoji="1"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3) 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40D7DE0C-7FA1-4180-8C19-15E6C5253EDC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utoUpdateAnimBg="0"/>
      <p:bldP spid="33798" grpId="0" autoUpdateAnimBg="0"/>
      <p:bldP spid="33799" grpId="0" autoUpdateAnimBg="0"/>
      <p:bldP spid="33801" grpId="0" autoUpdateAnimBg="0"/>
      <p:bldP spid="3380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xmlns="" id="{03D4A2CE-524E-4903-B5A5-4F92F18F2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713" y="1055688"/>
            <a:ext cx="1149985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设</a:t>
            </a:r>
            <a:r>
              <a:rPr kumimoji="1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，用“＜”“＞”填空并回答是根据不等式的哪一条基本性质。</a:t>
            </a:r>
            <a:endParaRPr kumimoji="1"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xmlns="" id="{0EEEA067-796F-4B7F-9802-853F95DEE0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9175" y="1709738"/>
            <a:ext cx="7885113" cy="414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a - 3____b - 3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a÷3____b÷3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0.1a____0.1b;    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-4a____-4b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2a+3____2b+3;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(m</a:t>
            </a:r>
            <a:r>
              <a:rPr lang="en-US" altLang="zh-CN" baseline="300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+1)a____ (m</a:t>
            </a:r>
            <a:r>
              <a:rPr lang="en-US" altLang="zh-CN" baseline="300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+1)b(m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为常数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141316" name="Rectangle 4">
            <a:extLst>
              <a:ext uri="{FF2B5EF4-FFF2-40B4-BE49-F238E27FC236}">
                <a16:creationId xmlns:a16="http://schemas.microsoft.com/office/drawing/2014/main" xmlns="" id="{B6AEF2D0-0725-451C-92CB-54A75F3F1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1488" y="1817688"/>
            <a:ext cx="646112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</a:p>
        </p:txBody>
      </p:sp>
      <p:sp>
        <p:nvSpPr>
          <p:cNvPr id="141317" name="Rectangle 5">
            <a:extLst>
              <a:ext uri="{FF2B5EF4-FFF2-40B4-BE49-F238E27FC236}">
                <a16:creationId xmlns:a16="http://schemas.microsoft.com/office/drawing/2014/main" xmlns="" id="{45B00825-CFC9-4C88-BA1B-8DF1FB726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3063" y="2409825"/>
            <a:ext cx="646112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</a:p>
        </p:txBody>
      </p:sp>
      <p:sp>
        <p:nvSpPr>
          <p:cNvPr id="141318" name="Rectangle 6">
            <a:extLst>
              <a:ext uri="{FF2B5EF4-FFF2-40B4-BE49-F238E27FC236}">
                <a16:creationId xmlns:a16="http://schemas.microsoft.com/office/drawing/2014/main" xmlns="" id="{E5A74D3C-FC19-4342-ACDF-7FA51FCF5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3225" y="3168650"/>
            <a:ext cx="64611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</a:p>
        </p:txBody>
      </p:sp>
      <p:sp>
        <p:nvSpPr>
          <p:cNvPr id="141319" name="Rectangle 7">
            <a:extLst>
              <a:ext uri="{FF2B5EF4-FFF2-40B4-BE49-F238E27FC236}">
                <a16:creationId xmlns:a16="http://schemas.microsoft.com/office/drawing/2014/main" xmlns="" id="{0B4E7B63-26AD-4C49-B555-6182BE984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2463" y="4524375"/>
            <a:ext cx="8651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</a:p>
        </p:txBody>
      </p:sp>
      <p:sp>
        <p:nvSpPr>
          <p:cNvPr id="141320" name="Rectangle 8">
            <a:extLst>
              <a:ext uri="{FF2B5EF4-FFF2-40B4-BE49-F238E27FC236}">
                <a16:creationId xmlns:a16="http://schemas.microsoft.com/office/drawing/2014/main" xmlns="" id="{DAB42D74-4864-4518-8ACC-25353E9E54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5224463"/>
            <a:ext cx="6937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</a:p>
        </p:txBody>
      </p:sp>
      <p:sp>
        <p:nvSpPr>
          <p:cNvPr id="141321" name="Rectangle 9">
            <a:extLst>
              <a:ext uri="{FF2B5EF4-FFF2-40B4-BE49-F238E27FC236}">
                <a16:creationId xmlns:a16="http://schemas.microsoft.com/office/drawing/2014/main" xmlns="" id="{C3D024AD-9EB5-4E86-A7EC-80BBA21C0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3862388"/>
            <a:ext cx="646113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</a:p>
        </p:txBody>
      </p:sp>
      <p:sp>
        <p:nvSpPr>
          <p:cNvPr id="9231" name="Text Box 15">
            <a:extLst>
              <a:ext uri="{FF2B5EF4-FFF2-40B4-BE49-F238E27FC236}">
                <a16:creationId xmlns:a16="http://schemas.microsoft.com/office/drawing/2014/main" xmlns="" id="{6AA10DDF-173C-422A-9D2F-072F3EB39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75" y="1939925"/>
            <a:ext cx="422116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9232" name="Text Box 16">
            <a:extLst>
              <a:ext uri="{FF2B5EF4-FFF2-40B4-BE49-F238E27FC236}">
                <a16:creationId xmlns:a16="http://schemas.microsoft.com/office/drawing/2014/main" xmlns="" id="{FE685F9B-59B6-41CD-9902-05906E341E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7163" y="2555875"/>
            <a:ext cx="42211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9233" name="Text Box 17">
            <a:extLst>
              <a:ext uri="{FF2B5EF4-FFF2-40B4-BE49-F238E27FC236}">
                <a16:creationId xmlns:a16="http://schemas.microsoft.com/office/drawing/2014/main" xmlns="" id="{A5E2D2AB-7085-4FE9-B53F-FDF948AE1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1450" y="3197225"/>
            <a:ext cx="4221163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9234" name="Text Box 18">
            <a:extLst>
              <a:ext uri="{FF2B5EF4-FFF2-40B4-BE49-F238E27FC236}">
                <a16:creationId xmlns:a16="http://schemas.microsoft.com/office/drawing/2014/main" xmlns="" id="{0841A32E-9146-4C70-80F4-B6426E254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1450" y="3856038"/>
            <a:ext cx="422116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9235" name="Text Box 19">
            <a:extLst>
              <a:ext uri="{FF2B5EF4-FFF2-40B4-BE49-F238E27FC236}">
                <a16:creationId xmlns:a16="http://schemas.microsoft.com/office/drawing/2014/main" xmlns="" id="{F8A7F786-6829-4E8E-8E3C-704680899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1450" y="4530725"/>
            <a:ext cx="422116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1,2</a:t>
            </a:r>
          </a:p>
        </p:txBody>
      </p:sp>
      <p:sp>
        <p:nvSpPr>
          <p:cNvPr id="9236" name="Text Box 20">
            <a:extLst>
              <a:ext uri="{FF2B5EF4-FFF2-40B4-BE49-F238E27FC236}">
                <a16:creationId xmlns:a16="http://schemas.microsoft.com/office/drawing/2014/main" xmlns="" id="{505BBD82-81F4-4556-8008-AB2FF8B13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8638" y="5262563"/>
            <a:ext cx="4221162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1CD1D890-F7C7-401E-9BF8-02BCBF04DBFE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6" grpId="0"/>
      <p:bldP spid="141317" grpId="0"/>
      <p:bldP spid="141318" grpId="0"/>
      <p:bldP spid="141319" grpId="0"/>
      <p:bldP spid="141320" grpId="0"/>
      <p:bldP spid="141321" grpId="0"/>
      <p:bldP spid="9231" grpId="0"/>
      <p:bldP spid="9232" grpId="0"/>
      <p:bldP spid="9233" grpId="0"/>
      <p:bldP spid="9234" grpId="0"/>
      <p:bldP spid="9235" grpId="0"/>
      <p:bldP spid="92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矩形 103">
            <a:extLst>
              <a:ext uri="{FF2B5EF4-FFF2-40B4-BE49-F238E27FC236}">
                <a16:creationId xmlns:a16="http://schemas.microsoft.com/office/drawing/2014/main" xmlns="" id="{94EAD718-991D-4636-80AC-F8026B03F700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xmlns="" id="{E70619CB-3F2E-4610-B629-17AF453C9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" y="2506663"/>
            <a:ext cx="12682538" cy="66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分析：解未知数为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的不等式，就是要使不等式逐步化为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x﹥a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x﹤a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的形式。</a:t>
            </a:r>
          </a:p>
        </p:txBody>
      </p:sp>
      <p:sp>
        <p:nvSpPr>
          <p:cNvPr id="106" name="Text Box 5">
            <a:extLst>
              <a:ext uri="{FF2B5EF4-FFF2-40B4-BE49-F238E27FC236}">
                <a16:creationId xmlns:a16="http://schemas.microsoft.com/office/drawing/2014/main" xmlns="" id="{7BC59FA5-0AB0-466C-ACBD-B33526160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7000" y="3302000"/>
            <a:ext cx="12231688" cy="20304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</a:rPr>
              <a:t>解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:(1)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</a:rPr>
              <a:t>根据不等式的性质１，不等式两边都加７，不等号的方向不变，得  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</a:rPr>
              <a:t>                            x-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</a:rPr>
              <a:t>７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</a:rPr>
              <a:t>+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</a:rPr>
              <a:t>７﹥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</a:rPr>
              <a:t>26+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</a:rPr>
              <a:t>７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</a:rPr>
              <a:t>                                x﹥33</a:t>
            </a:r>
          </a:p>
        </p:txBody>
      </p:sp>
      <p:sp>
        <p:nvSpPr>
          <p:cNvPr id="107" name="Text Box 6">
            <a:extLst>
              <a:ext uri="{FF2B5EF4-FFF2-40B4-BE49-F238E27FC236}">
                <a16:creationId xmlns:a16="http://schemas.microsoft.com/office/drawing/2014/main" xmlns="" id="{A79CED93-6059-4C7B-8725-9662C0153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75" y="5267325"/>
            <a:ext cx="7467600" cy="5238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itchFamily="49" charset="-122"/>
                <a:ea typeface="楷体_GB2312" pitchFamily="49" charset="-122"/>
              </a:rPr>
              <a:t>这个不等式的解集在数轴上的表示如图所示：　</a:t>
            </a:r>
          </a:p>
        </p:txBody>
      </p:sp>
      <p:grpSp>
        <p:nvGrpSpPr>
          <p:cNvPr id="108" name="Group 7">
            <a:extLst>
              <a:ext uri="{FF2B5EF4-FFF2-40B4-BE49-F238E27FC236}">
                <a16:creationId xmlns:a16="http://schemas.microsoft.com/office/drawing/2014/main" xmlns="" id="{6C349FFE-F7DF-4336-BC61-A4B781B19989}"/>
              </a:ext>
            </a:extLst>
          </p:cNvPr>
          <p:cNvGrpSpPr>
            <a:grpSpLocks/>
          </p:cNvGrpSpPr>
          <p:nvPr/>
        </p:nvGrpSpPr>
        <p:grpSpPr bwMode="auto">
          <a:xfrm>
            <a:off x="4241800" y="5791200"/>
            <a:ext cx="4465638" cy="855663"/>
            <a:chOff x="1430" y="3460"/>
            <a:chExt cx="2813" cy="539"/>
          </a:xfrm>
        </p:grpSpPr>
        <p:sp>
          <p:nvSpPr>
            <p:cNvPr id="19466" name="Text Box 8">
              <a:extLst>
                <a:ext uri="{FF2B5EF4-FFF2-40B4-BE49-F238E27FC236}">
                  <a16:creationId xmlns:a16="http://schemas.microsoft.com/office/drawing/2014/main" xmlns="" id="{AAA5F185-1B8E-4060-8175-FD4958CF9B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9" y="3711"/>
              <a:ext cx="1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endParaRPr kumimoji="1" lang="zh-CN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9467" name="Text Box 9">
              <a:extLst>
                <a:ext uri="{FF2B5EF4-FFF2-40B4-BE49-F238E27FC236}">
                  <a16:creationId xmlns:a16="http://schemas.microsoft.com/office/drawing/2014/main" xmlns="" id="{71B3AA09-278B-4D87-8850-507EFA688B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84" y="3711"/>
              <a:ext cx="1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24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0</a:t>
              </a:r>
            </a:p>
          </p:txBody>
        </p:sp>
        <p:sp>
          <p:nvSpPr>
            <p:cNvPr id="19468" name="Text Box 10">
              <a:extLst>
                <a:ext uri="{FF2B5EF4-FFF2-40B4-BE49-F238E27FC236}">
                  <a16:creationId xmlns:a16="http://schemas.microsoft.com/office/drawing/2014/main" xmlns="" id="{3E886479-627F-4BBC-985C-DE8CDCCA7A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6" y="3711"/>
              <a:ext cx="1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24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33</a:t>
              </a:r>
            </a:p>
          </p:txBody>
        </p:sp>
        <p:sp>
          <p:nvSpPr>
            <p:cNvPr id="19469" name="Line 11">
              <a:extLst>
                <a:ext uri="{FF2B5EF4-FFF2-40B4-BE49-F238E27FC236}">
                  <a16:creationId xmlns:a16="http://schemas.microsoft.com/office/drawing/2014/main" xmlns="" id="{E1D34D80-3EFA-43E5-9130-15993BC714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30" y="3732"/>
              <a:ext cx="24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0" name="Line 12">
              <a:extLst>
                <a:ext uri="{FF2B5EF4-FFF2-40B4-BE49-F238E27FC236}">
                  <a16:creationId xmlns:a16="http://schemas.microsoft.com/office/drawing/2014/main" xmlns="" id="{84B6A3AB-C189-4F6D-AE5D-6546FAC2B1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5" y="3686"/>
              <a:ext cx="0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1" name="Text Box 13">
              <a:extLst>
                <a:ext uri="{FF2B5EF4-FFF2-40B4-BE49-F238E27FC236}">
                  <a16:creationId xmlns:a16="http://schemas.microsoft.com/office/drawing/2014/main" xmlns="" id="{3AA5C707-20F1-4274-A42E-B3FC8064AF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28" y="3460"/>
              <a:ext cx="18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endParaRPr kumimoji="1" lang="zh-CN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9472" name="Oval 14">
              <a:extLst>
                <a:ext uri="{FF2B5EF4-FFF2-40B4-BE49-F238E27FC236}">
                  <a16:creationId xmlns:a16="http://schemas.microsoft.com/office/drawing/2014/main" xmlns="" id="{A841A49F-B414-4288-825C-CDBEF6DBD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93"/>
              <a:ext cx="65" cy="66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  <a:ea typeface="华文隶书" panose="02010800040101010101" pitchFamily="2" charset="-122"/>
              </a:endParaRPr>
            </a:p>
          </p:txBody>
        </p:sp>
        <p:sp>
          <p:nvSpPr>
            <p:cNvPr id="19473" name="Line 15">
              <a:extLst>
                <a:ext uri="{FF2B5EF4-FFF2-40B4-BE49-F238E27FC236}">
                  <a16:creationId xmlns:a16="http://schemas.microsoft.com/office/drawing/2014/main" xmlns="" id="{0253EBFF-E441-42F9-8820-635A2D664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2" y="3580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4" name="Line 16">
              <a:extLst>
                <a:ext uri="{FF2B5EF4-FFF2-40B4-BE49-F238E27FC236}">
                  <a16:creationId xmlns:a16="http://schemas.microsoft.com/office/drawing/2014/main" xmlns="" id="{321C8535-6357-4AC9-A850-996FF05C4F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2" y="3580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19463" name="组合 2">
            <a:extLst>
              <a:ext uri="{FF2B5EF4-FFF2-40B4-BE49-F238E27FC236}">
                <a16:creationId xmlns:a16="http://schemas.microsoft.com/office/drawing/2014/main" xmlns="" id="{BA9812F8-7B36-4E8D-BA41-8105528A50CE}"/>
              </a:ext>
            </a:extLst>
          </p:cNvPr>
          <p:cNvGrpSpPr>
            <a:grpSpLocks/>
          </p:cNvGrpSpPr>
          <p:nvPr/>
        </p:nvGrpSpPr>
        <p:grpSpPr bwMode="auto">
          <a:xfrm>
            <a:off x="133350" y="898525"/>
            <a:ext cx="11920538" cy="1662113"/>
            <a:chOff x="133350" y="898525"/>
            <a:chExt cx="11920538" cy="1662434"/>
          </a:xfrm>
        </p:grpSpPr>
        <p:sp>
          <p:nvSpPr>
            <p:cNvPr id="11266" name="Rectangle 2">
              <a:extLst>
                <a:ext uri="{FF2B5EF4-FFF2-40B4-BE49-F238E27FC236}">
                  <a16:creationId xmlns:a16="http://schemas.microsoft.com/office/drawing/2014/main" xmlns="" id="{708070F9-C628-4E9F-947B-6D50CD4E8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50" y="898525"/>
              <a:ext cx="11920538" cy="165608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 marL="609600" indent="-609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kumimoji="1"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利用不等式的性质解下列不等式：</a:t>
              </a: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(1)x-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７＞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26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； 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(2)3x&lt;2x+1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；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(3)   x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＞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；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(4)-4x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＞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　</a:t>
              </a:r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　　</a:t>
              </a: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1473D305-4C02-4D74-A2BF-303017E36935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7222391" y="1867115"/>
              <a:ext cx="254878" cy="693844"/>
            </a:xfrm>
            <a:prstGeom prst="rect">
              <a:avLst/>
            </a:prstGeom>
            <a:blipFill rotWithShape="0">
              <a:blip r:embed="rId2"/>
              <a:stretch>
                <a:fillRect/>
              </a:stretch>
            </a:blipFill>
          </p:spPr>
          <p:txBody>
            <a:bodyPr/>
            <a:lstStyle/>
            <a:p>
              <a:r>
                <a:rPr lang="zh-CN" altLang="en-US">
                  <a:noFill/>
                </a:rPr>
                <a:t> 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10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xmlns="" id="{D31AA249-6E41-4E5A-A15B-6691C2C78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75" y="3170238"/>
            <a:ext cx="11922125" cy="13843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解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: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  <a:sym typeface="Wingdings" panose="05000000000000000000" pitchFamily="2" charset="2"/>
              </a:rPr>
              <a:t>(2)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为了使不等式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3x&lt;2x+1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中不等号的一边变为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x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，根据</a:t>
            </a:r>
            <a:r>
              <a:rPr kumimoji="1" lang="en-US" altLang="zh-CN" sz="2800" u="sng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___________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，不等式两边都减去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____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，不等号的方向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_____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，得</a:t>
            </a:r>
          </a:p>
        </p:txBody>
      </p:sp>
      <p:sp>
        <p:nvSpPr>
          <p:cNvPr id="145412" name="Text Box 4">
            <a:extLst>
              <a:ext uri="{FF2B5EF4-FFF2-40B4-BE49-F238E27FC236}">
                <a16:creationId xmlns:a16="http://schemas.microsoft.com/office/drawing/2014/main" xmlns="" id="{ED8A1316-AD85-452F-BE8D-9F5BF7645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7763" y="4567238"/>
            <a:ext cx="3960812" cy="95408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defRPr/>
            </a:pP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     3x-2x﹤2x+1-2x                              </a:t>
            </a:r>
          </a:p>
          <a:p>
            <a:pPr eaLnBrk="1" hangingPunct="1">
              <a:defRPr/>
            </a:pP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            x﹤1</a:t>
            </a:r>
          </a:p>
        </p:txBody>
      </p:sp>
      <p:sp>
        <p:nvSpPr>
          <p:cNvPr id="145413" name="Text Box 5">
            <a:extLst>
              <a:ext uri="{FF2B5EF4-FFF2-40B4-BE49-F238E27FC236}">
                <a16:creationId xmlns:a16="http://schemas.microsoft.com/office/drawing/2014/main" xmlns="" id="{5078F0D7-43A7-47CC-8E72-E19D889E6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638" y="5749925"/>
            <a:ext cx="7432675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这个不等式的解集在数轴上的表示如图所示：</a:t>
            </a:r>
          </a:p>
        </p:txBody>
      </p:sp>
      <p:grpSp>
        <p:nvGrpSpPr>
          <p:cNvPr id="145416" name="Group 8">
            <a:extLst>
              <a:ext uri="{FF2B5EF4-FFF2-40B4-BE49-F238E27FC236}">
                <a16:creationId xmlns:a16="http://schemas.microsoft.com/office/drawing/2014/main" xmlns="" id="{DA74A4A5-769E-429D-A615-C402A52A41B7}"/>
              </a:ext>
            </a:extLst>
          </p:cNvPr>
          <p:cNvGrpSpPr>
            <a:grpSpLocks/>
          </p:cNvGrpSpPr>
          <p:nvPr/>
        </p:nvGrpSpPr>
        <p:grpSpPr bwMode="auto">
          <a:xfrm>
            <a:off x="7872413" y="5503863"/>
            <a:ext cx="3543300" cy="912812"/>
            <a:chOff x="567" y="2205"/>
            <a:chExt cx="3129" cy="910"/>
          </a:xfrm>
        </p:grpSpPr>
        <p:sp>
          <p:nvSpPr>
            <p:cNvPr id="20494" name="Line 9">
              <a:extLst>
                <a:ext uri="{FF2B5EF4-FFF2-40B4-BE49-F238E27FC236}">
                  <a16:creationId xmlns:a16="http://schemas.microsoft.com/office/drawing/2014/main" xmlns="" id="{4109FA21-E223-4637-BAAA-10F5DEFBDF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" y="2659"/>
              <a:ext cx="31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0495" name="Text Box 10">
              <a:extLst>
                <a:ext uri="{FF2B5EF4-FFF2-40B4-BE49-F238E27FC236}">
                  <a16:creationId xmlns:a16="http://schemas.microsoft.com/office/drawing/2014/main" xmlns="" id="{7EBAFF27-DBA9-419E-B981-5A6CD4F97A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7" y="2205"/>
              <a:ext cx="453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endParaRPr kumimoji="1" lang="zh-CN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496" name="Line 11">
              <a:extLst>
                <a:ext uri="{FF2B5EF4-FFF2-40B4-BE49-F238E27FC236}">
                  <a16:creationId xmlns:a16="http://schemas.microsoft.com/office/drawing/2014/main" xmlns="" id="{CAACAEE1-5BFA-4BE7-8263-4C73ECE17E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2" y="2568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0497" name="Line 12">
              <a:extLst>
                <a:ext uri="{FF2B5EF4-FFF2-40B4-BE49-F238E27FC236}">
                  <a16:creationId xmlns:a16="http://schemas.microsoft.com/office/drawing/2014/main" xmlns="" id="{DB6DB644-664D-41FE-8174-0E4F1356CE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9" y="2341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0498" name="Line 13">
              <a:extLst>
                <a:ext uri="{FF2B5EF4-FFF2-40B4-BE49-F238E27FC236}">
                  <a16:creationId xmlns:a16="http://schemas.microsoft.com/office/drawing/2014/main" xmlns="" id="{8A468344-87D6-4ACC-B431-EBB300F035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83" y="2341"/>
              <a:ext cx="131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0499" name="Text Box 14">
              <a:extLst>
                <a:ext uri="{FF2B5EF4-FFF2-40B4-BE49-F238E27FC236}">
                  <a16:creationId xmlns:a16="http://schemas.microsoft.com/office/drawing/2014/main" xmlns="" id="{65D0C0C3-5A64-43FB-BA7A-84F4C38623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1" y="2659"/>
              <a:ext cx="182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24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0</a:t>
              </a:r>
            </a:p>
          </p:txBody>
        </p:sp>
        <p:sp>
          <p:nvSpPr>
            <p:cNvPr id="20500" name="Text Box 15">
              <a:extLst>
                <a:ext uri="{FF2B5EF4-FFF2-40B4-BE49-F238E27FC236}">
                  <a16:creationId xmlns:a16="http://schemas.microsoft.com/office/drawing/2014/main" xmlns="" id="{ABD17ED4-6CD4-477A-B693-4D00329C62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8" y="2659"/>
              <a:ext cx="227" cy="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24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20501" name="Oval 16">
              <a:extLst>
                <a:ext uri="{FF2B5EF4-FFF2-40B4-BE49-F238E27FC236}">
                  <a16:creationId xmlns:a16="http://schemas.microsoft.com/office/drawing/2014/main" xmlns="" id="{DA572EA3-125C-417C-8926-4C3476465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3" y="2614"/>
              <a:ext cx="91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  <a:ea typeface="华文隶书" panose="02010800040101010101" pitchFamily="2" charset="-122"/>
              </a:endParaRPr>
            </a:p>
          </p:txBody>
        </p:sp>
      </p:grpSp>
      <p:sp>
        <p:nvSpPr>
          <p:cNvPr id="145425" name="Text Box 17">
            <a:extLst>
              <a:ext uri="{FF2B5EF4-FFF2-40B4-BE49-F238E27FC236}">
                <a16:creationId xmlns:a16="http://schemas.microsoft.com/office/drawing/2014/main" xmlns="" id="{95E0B497-102F-444B-A022-7D0BCBDFF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4800" y="3105150"/>
            <a:ext cx="2284413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不等式性质</a:t>
            </a:r>
            <a:r>
              <a:rPr kumimoji="1"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</a:p>
        </p:txBody>
      </p:sp>
      <p:sp>
        <p:nvSpPr>
          <p:cNvPr id="145426" name="Text Box 18">
            <a:extLst>
              <a:ext uri="{FF2B5EF4-FFF2-40B4-BE49-F238E27FC236}">
                <a16:creationId xmlns:a16="http://schemas.microsoft.com/office/drawing/2014/main" xmlns="" id="{E70B4B48-BC95-4D69-88FF-802D2B403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9100" y="3752850"/>
            <a:ext cx="1031875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2x</a:t>
            </a:r>
          </a:p>
        </p:txBody>
      </p:sp>
      <p:sp>
        <p:nvSpPr>
          <p:cNvPr id="145427" name="Text Box 19">
            <a:extLst>
              <a:ext uri="{FF2B5EF4-FFF2-40B4-BE49-F238E27FC236}">
                <a16:creationId xmlns:a16="http://schemas.microsoft.com/office/drawing/2014/main" xmlns="" id="{B0F014F6-194E-4D8D-9058-395EAA2FB8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0613" y="3763963"/>
            <a:ext cx="1016000" cy="66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不变</a:t>
            </a:r>
          </a:p>
        </p:txBody>
      </p:sp>
      <p:sp>
        <p:nvSpPr>
          <p:cNvPr id="20489" name="Text Box 5">
            <a:extLst>
              <a:ext uri="{FF2B5EF4-FFF2-40B4-BE49-F238E27FC236}">
                <a16:creationId xmlns:a16="http://schemas.microsoft.com/office/drawing/2014/main" xmlns="" id="{EE88426A-5210-44F5-AB28-03CC7494D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" y="2505075"/>
            <a:ext cx="12682538" cy="66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分析：解未知数为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的不等式，就是要使不等式逐步化为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x﹥a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x﹤a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的形式。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9480798B-AF16-423C-91BB-26AF951640D9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grpSp>
        <p:nvGrpSpPr>
          <p:cNvPr id="20491" name="组合 21">
            <a:extLst>
              <a:ext uri="{FF2B5EF4-FFF2-40B4-BE49-F238E27FC236}">
                <a16:creationId xmlns:a16="http://schemas.microsoft.com/office/drawing/2014/main" xmlns="" id="{B948B53A-2B7D-4B6D-9CB0-98CE24CC72C6}"/>
              </a:ext>
            </a:extLst>
          </p:cNvPr>
          <p:cNvGrpSpPr>
            <a:grpSpLocks/>
          </p:cNvGrpSpPr>
          <p:nvPr/>
        </p:nvGrpSpPr>
        <p:grpSpPr bwMode="auto">
          <a:xfrm>
            <a:off x="133350" y="898525"/>
            <a:ext cx="11920538" cy="1662113"/>
            <a:chOff x="133350" y="898525"/>
            <a:chExt cx="11920538" cy="1662434"/>
          </a:xfrm>
        </p:grpSpPr>
        <p:sp>
          <p:nvSpPr>
            <p:cNvPr id="23" name="Rectangle 2">
              <a:extLst>
                <a:ext uri="{FF2B5EF4-FFF2-40B4-BE49-F238E27FC236}">
                  <a16:creationId xmlns:a16="http://schemas.microsoft.com/office/drawing/2014/main" xmlns="" id="{CC151E5C-436D-4F9C-B677-ACBB266FC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50" y="898525"/>
              <a:ext cx="11920538" cy="165608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 marL="609600" indent="-609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kumimoji="1"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利用不等式的性质解下列不等式：</a:t>
              </a: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(1)x-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７＞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26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； 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(2)3x&lt;2x+1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；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(3)   x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＞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；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(4)-4x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＞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　</a:t>
              </a:r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　　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E1A9B3A3-A8FB-43B2-89B8-1A3F817E646D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7222391" y="1867115"/>
              <a:ext cx="254878" cy="693844"/>
            </a:xfrm>
            <a:prstGeom prst="rect">
              <a:avLst/>
            </a:prstGeom>
            <a:blipFill rotWithShape="0">
              <a:blip r:embed="rId2"/>
              <a:stretch>
                <a:fillRect/>
              </a:stretch>
            </a:blipFill>
          </p:spPr>
          <p:txBody>
            <a:bodyPr/>
            <a:lstStyle/>
            <a:p>
              <a:r>
                <a:rPr lang="zh-CN" altLang="en-US">
                  <a:noFill/>
                </a:rPr>
                <a:t> 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3" grpId="0"/>
      <p:bldP spid="145425" grpId="0"/>
      <p:bldP spid="145426" grpId="0"/>
      <p:bldP spid="1454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xmlns="" id="{F8408B36-0A8B-4D6E-9FD4-B2C897036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" y="2889250"/>
            <a:ext cx="11920538" cy="13081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解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:(3)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为了使不等式  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x﹥50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中不等号的一边变为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x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，根据</a:t>
            </a:r>
            <a:r>
              <a:rPr kumimoji="1" lang="en-US" altLang="zh-CN" sz="2800" u="sng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                   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，不等式的两边都除以</a:t>
            </a:r>
            <a:r>
              <a:rPr kumimoji="1" lang="zh-CN" altLang="en-US" sz="2800" u="sng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　    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，不等号的方向</a:t>
            </a:r>
            <a:r>
              <a:rPr kumimoji="1" lang="zh-CN" altLang="en-US" sz="2800" u="sng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         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，得</a:t>
            </a:r>
          </a:p>
        </p:txBody>
      </p:sp>
      <p:sp>
        <p:nvSpPr>
          <p:cNvPr id="146439" name="Text Box 7">
            <a:extLst>
              <a:ext uri="{FF2B5EF4-FFF2-40B4-BE49-F238E27FC236}">
                <a16:creationId xmlns:a16="http://schemas.microsoft.com/office/drawing/2014/main" xmlns="" id="{12A1E1E4-4CD1-435A-99CC-274ECB723B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4243388"/>
            <a:ext cx="1450975" cy="52228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x﹥75</a:t>
            </a:r>
          </a:p>
        </p:txBody>
      </p:sp>
      <p:sp>
        <p:nvSpPr>
          <p:cNvPr id="146440" name="Text Box 8">
            <a:extLst>
              <a:ext uri="{FF2B5EF4-FFF2-40B4-BE49-F238E27FC236}">
                <a16:creationId xmlns:a16="http://schemas.microsoft.com/office/drawing/2014/main" xmlns="" id="{932714DC-E74C-43A1-B63F-F8480E68E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150" y="5016500"/>
            <a:ext cx="7332663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这个不等式的解集在数轴上的表示如图所示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:</a:t>
            </a:r>
          </a:p>
        </p:txBody>
      </p:sp>
      <p:grpSp>
        <p:nvGrpSpPr>
          <p:cNvPr id="146456" name="Group 24">
            <a:extLst>
              <a:ext uri="{FF2B5EF4-FFF2-40B4-BE49-F238E27FC236}">
                <a16:creationId xmlns:a16="http://schemas.microsoft.com/office/drawing/2014/main" xmlns="" id="{E5606BC0-7C10-409D-9B78-4C62FDA0C5E1}"/>
              </a:ext>
            </a:extLst>
          </p:cNvPr>
          <p:cNvGrpSpPr>
            <a:grpSpLocks/>
          </p:cNvGrpSpPr>
          <p:nvPr/>
        </p:nvGrpSpPr>
        <p:grpSpPr bwMode="auto">
          <a:xfrm>
            <a:off x="3921125" y="5784850"/>
            <a:ext cx="3240088" cy="736600"/>
            <a:chOff x="1567" y="3067"/>
            <a:chExt cx="2041" cy="464"/>
          </a:xfrm>
        </p:grpSpPr>
        <p:sp>
          <p:nvSpPr>
            <p:cNvPr id="21519" name="Text Box 10">
              <a:extLst>
                <a:ext uri="{FF2B5EF4-FFF2-40B4-BE49-F238E27FC236}">
                  <a16:creationId xmlns:a16="http://schemas.microsoft.com/office/drawing/2014/main" xmlns="" id="{A1D34911-79F6-4365-9D09-273B6A07F4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6" y="3243"/>
              <a:ext cx="17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zh-CN" altLang="en-US" sz="2400" b="1">
                  <a:solidFill>
                    <a:srgbClr val="FF0000"/>
                  </a:solidFill>
                  <a:latin typeface="Tahoma" panose="020B0604030504040204" pitchFamily="34" charset="0"/>
                  <a:ea typeface="宋体" panose="02010600030101010101" pitchFamily="2" charset="-122"/>
                </a:rPr>
                <a:t>０</a:t>
              </a:r>
            </a:p>
          </p:txBody>
        </p:sp>
        <p:sp>
          <p:nvSpPr>
            <p:cNvPr id="21520" name="Text Box 11">
              <a:extLst>
                <a:ext uri="{FF2B5EF4-FFF2-40B4-BE49-F238E27FC236}">
                  <a16:creationId xmlns:a16="http://schemas.microsoft.com/office/drawing/2014/main" xmlns="" id="{24AEFB39-871E-43C6-BAB7-BB8D4B1824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2" y="3243"/>
              <a:ext cx="51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24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75</a:t>
              </a:r>
            </a:p>
          </p:txBody>
        </p:sp>
        <p:sp>
          <p:nvSpPr>
            <p:cNvPr id="21521" name="Line 13">
              <a:extLst>
                <a:ext uri="{FF2B5EF4-FFF2-40B4-BE49-F238E27FC236}">
                  <a16:creationId xmlns:a16="http://schemas.microsoft.com/office/drawing/2014/main" xmlns="" id="{9BFA0398-EFBC-46F3-BCBD-FF6A4E12AF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7" y="3269"/>
              <a:ext cx="19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1522" name="Line 14">
              <a:extLst>
                <a:ext uri="{FF2B5EF4-FFF2-40B4-BE49-F238E27FC236}">
                  <a16:creationId xmlns:a16="http://schemas.microsoft.com/office/drawing/2014/main" xmlns="" id="{6D51BEC6-CE53-48C7-8622-E5EA8779D3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0" y="3218"/>
              <a:ext cx="0" cy="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1523" name="Line 15">
              <a:extLst>
                <a:ext uri="{FF2B5EF4-FFF2-40B4-BE49-F238E27FC236}">
                  <a16:creationId xmlns:a16="http://schemas.microsoft.com/office/drawing/2014/main" xmlns="" id="{5C2E6E60-2D79-4E32-96D7-06E275C312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36" y="3067"/>
              <a:ext cx="0" cy="1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1524" name="Line 16">
              <a:extLst>
                <a:ext uri="{FF2B5EF4-FFF2-40B4-BE49-F238E27FC236}">
                  <a16:creationId xmlns:a16="http://schemas.microsoft.com/office/drawing/2014/main" xmlns="" id="{1032979A-18D9-4490-8C19-37595481AC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36" y="3067"/>
              <a:ext cx="10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1525" name="Text Box 17">
              <a:extLst>
                <a:ext uri="{FF2B5EF4-FFF2-40B4-BE49-F238E27FC236}">
                  <a16:creationId xmlns:a16="http://schemas.microsoft.com/office/drawing/2014/main" xmlns="" id="{55C3DAE3-4CF2-4078-9388-4C93A17322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6" y="3218"/>
              <a:ext cx="1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endParaRPr kumimoji="1" lang="zh-CN" altLang="zh-CN" sz="240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26" name="Oval 18">
              <a:extLst>
                <a:ext uri="{FF2B5EF4-FFF2-40B4-BE49-F238E27FC236}">
                  <a16:creationId xmlns:a16="http://schemas.microsoft.com/office/drawing/2014/main" xmlns="" id="{536EFFFF-8D07-4B54-B357-08A22D507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1" y="3245"/>
              <a:ext cx="69" cy="5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2534" name="Object 20">
            <a:extLst>
              <a:ext uri="{FF2B5EF4-FFF2-40B4-BE49-F238E27FC236}">
                <a16:creationId xmlns:a16="http://schemas.microsoft.com/office/drawing/2014/main" xmlns="" id="{C16F49AC-DDCF-4D2C-9C0C-E3C8BD4DCED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03550" y="3516313"/>
          <a:ext cx="3492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0" name="Equation" r:id="rId3" imgW="180989" imgH="590490" progId="Equation.DSMT4">
                  <p:embed/>
                </p:oleObj>
              </mc:Choice>
              <mc:Fallback>
                <p:oleObj name="Equation" r:id="rId3" imgW="180989" imgH="59049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3550" y="3516313"/>
                        <a:ext cx="34925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C130A2F5-D1B7-4FDE-B4A7-4E69B2C35B0A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21512" name="Text Box 5">
            <a:extLst>
              <a:ext uri="{FF2B5EF4-FFF2-40B4-BE49-F238E27FC236}">
                <a16:creationId xmlns:a16="http://schemas.microsoft.com/office/drawing/2014/main" xmlns="" id="{AE598E34-135D-4575-AC29-5A3710F5B1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" y="2314575"/>
            <a:ext cx="12682538" cy="66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分析：解未知数为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的不等式，就是要使不等式逐步化为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x﹥a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x﹤a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的形式。</a:t>
            </a:r>
          </a:p>
        </p:txBody>
      </p:sp>
      <p:sp>
        <p:nvSpPr>
          <p:cNvPr id="22539" name="矩形 1">
            <a:extLst>
              <a:ext uri="{FF2B5EF4-FFF2-40B4-BE49-F238E27FC236}">
                <a16:creationId xmlns:a16="http://schemas.microsoft.com/office/drawing/2014/main" xmlns="" id="{64E01F0B-EFB2-4826-B1FD-AC196328B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1250" y="3028950"/>
            <a:ext cx="22129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kumimoji="1"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kumimoji="1"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 Box 19">
            <a:extLst>
              <a:ext uri="{FF2B5EF4-FFF2-40B4-BE49-F238E27FC236}">
                <a16:creationId xmlns:a16="http://schemas.microsoft.com/office/drawing/2014/main" xmlns="" id="{C72B0604-05C9-4C4F-AF67-B723A8F35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8213" y="3517900"/>
            <a:ext cx="1016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不变</a:t>
            </a:r>
          </a:p>
        </p:txBody>
      </p:sp>
      <p:grpSp>
        <p:nvGrpSpPr>
          <p:cNvPr id="21515" name="组合 22">
            <a:extLst>
              <a:ext uri="{FF2B5EF4-FFF2-40B4-BE49-F238E27FC236}">
                <a16:creationId xmlns:a16="http://schemas.microsoft.com/office/drawing/2014/main" xmlns="" id="{0B4F9555-5669-47D1-8959-902A798898D1}"/>
              </a:ext>
            </a:extLst>
          </p:cNvPr>
          <p:cNvGrpSpPr>
            <a:grpSpLocks/>
          </p:cNvGrpSpPr>
          <p:nvPr/>
        </p:nvGrpSpPr>
        <p:grpSpPr bwMode="auto">
          <a:xfrm>
            <a:off x="133350" y="898525"/>
            <a:ext cx="11920538" cy="1662113"/>
            <a:chOff x="133350" y="898525"/>
            <a:chExt cx="11920538" cy="1662434"/>
          </a:xfrm>
        </p:grpSpPr>
        <p:sp>
          <p:nvSpPr>
            <p:cNvPr id="24" name="Rectangle 2">
              <a:extLst>
                <a:ext uri="{FF2B5EF4-FFF2-40B4-BE49-F238E27FC236}">
                  <a16:creationId xmlns:a16="http://schemas.microsoft.com/office/drawing/2014/main" xmlns="" id="{035647FE-3991-446A-BC76-288A162C6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50" y="898525"/>
              <a:ext cx="11920538" cy="165608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 marL="609600" indent="-609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kumimoji="1"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利用不等式的性质解下列不等式：</a:t>
              </a: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(1)x-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７＞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26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； 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(2)3x&lt;2x+1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；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(3)   x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＞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；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(4)-4x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＞ </a:t>
              </a:r>
              <a:r>
                <a:rPr lang="en-US" altLang="zh-CN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　</a:t>
              </a:r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　　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21A5AFCF-F30E-47C7-9173-35843F5390C5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7222391" y="1867115"/>
              <a:ext cx="254878" cy="693844"/>
            </a:xfrm>
            <a:prstGeom prst="rect">
              <a:avLst/>
            </a:prstGeom>
            <a:blipFill rotWithShape="0">
              <a:blip r:embed="rId5"/>
              <a:stretch>
                <a:fillRect/>
              </a:stretch>
            </a:blipFill>
          </p:spPr>
          <p:txBody>
            <a:bodyPr/>
            <a:lstStyle/>
            <a:p>
              <a:r>
                <a:rPr lang="zh-CN" altLang="en-US">
                  <a:noFill/>
                </a:rPr>
                <a:t> </a:t>
              </a:r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F39B5CD3-0E7E-4168-BA70-EFAFC603C52A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16483" y="2912967"/>
            <a:ext cx="245809" cy="693844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9" grpId="0"/>
      <p:bldP spid="146440" grpId="0"/>
      <p:bldP spid="22539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1" name="Text Box 5">
            <a:extLst>
              <a:ext uri="{FF2B5EF4-FFF2-40B4-BE49-F238E27FC236}">
                <a16:creationId xmlns:a16="http://schemas.microsoft.com/office/drawing/2014/main" xmlns="" id="{C2F1FC5F-0440-46AB-8DA8-3C8876526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" y="3052763"/>
            <a:ext cx="11791950" cy="13081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解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  <a:sym typeface="Wingdings" panose="05000000000000000000" pitchFamily="2" charset="2"/>
              </a:rPr>
              <a:t>(4)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为了使不等式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-4x﹥3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中的不等号的一边变为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x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，根据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___________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，不等式两边都除以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____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，不等号的方向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_____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，得</a:t>
            </a:r>
          </a:p>
        </p:txBody>
      </p:sp>
      <p:sp>
        <p:nvSpPr>
          <p:cNvPr id="147463" name="Text Box 7">
            <a:extLst>
              <a:ext uri="{FF2B5EF4-FFF2-40B4-BE49-F238E27FC236}">
                <a16:creationId xmlns:a16="http://schemas.microsoft.com/office/drawing/2014/main" xmlns="" id="{6751C339-2CE4-4077-A2BE-A53C732AA2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563" y="5259388"/>
            <a:ext cx="8123237" cy="52228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a typeface="楷体_GB2312" pitchFamily="49" charset="-122"/>
              </a:rPr>
              <a:t>这个不等式的解集在数轴上的表示如图所示：</a:t>
            </a:r>
            <a:endParaRPr kumimoji="1" lang="en-US" altLang="zh-CN" sz="2800" dirty="0">
              <a:solidFill>
                <a:schemeClr val="tx1">
                  <a:lumMod val="95000"/>
                  <a:lumOff val="5000"/>
                </a:schemeClr>
              </a:solidFill>
              <a:ea typeface="楷体_GB2312" pitchFamily="49" charset="-122"/>
            </a:endParaRPr>
          </a:p>
        </p:txBody>
      </p:sp>
      <p:grpSp>
        <p:nvGrpSpPr>
          <p:cNvPr id="147484" name="Group 28">
            <a:extLst>
              <a:ext uri="{FF2B5EF4-FFF2-40B4-BE49-F238E27FC236}">
                <a16:creationId xmlns:a16="http://schemas.microsoft.com/office/drawing/2014/main" xmlns="" id="{407B06E5-AD94-4660-9D0D-F411674FAE1E}"/>
              </a:ext>
            </a:extLst>
          </p:cNvPr>
          <p:cNvGrpSpPr>
            <a:grpSpLocks/>
          </p:cNvGrpSpPr>
          <p:nvPr/>
        </p:nvGrpSpPr>
        <p:grpSpPr bwMode="auto">
          <a:xfrm>
            <a:off x="7672388" y="5118100"/>
            <a:ext cx="4032250" cy="1277938"/>
            <a:chOff x="1494" y="2977"/>
            <a:chExt cx="2540" cy="805"/>
          </a:xfrm>
        </p:grpSpPr>
        <p:sp>
          <p:nvSpPr>
            <p:cNvPr id="22543" name="Text Box 9">
              <a:extLst>
                <a:ext uri="{FF2B5EF4-FFF2-40B4-BE49-F238E27FC236}">
                  <a16:creationId xmlns:a16="http://schemas.microsoft.com/office/drawing/2014/main" xmlns="" id="{C18DFA06-5E11-42AB-A984-34F70A12D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161" y="3375"/>
              <a:ext cx="18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zh-CN" altLang="en-US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－</a:t>
              </a:r>
            </a:p>
          </p:txBody>
        </p:sp>
        <p:sp>
          <p:nvSpPr>
            <p:cNvPr id="22544" name="Text Box 10">
              <a:extLst>
                <a:ext uri="{FF2B5EF4-FFF2-40B4-BE49-F238E27FC236}">
                  <a16:creationId xmlns:a16="http://schemas.microsoft.com/office/drawing/2014/main" xmlns="" id="{DAF2A54D-303A-439F-AAF6-FB637B82D0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1" y="3494"/>
              <a:ext cx="1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4</a:t>
              </a:r>
            </a:p>
          </p:txBody>
        </p:sp>
        <p:sp>
          <p:nvSpPr>
            <p:cNvPr id="22545" name="Line 11">
              <a:extLst>
                <a:ext uri="{FF2B5EF4-FFF2-40B4-BE49-F238E27FC236}">
                  <a16:creationId xmlns:a16="http://schemas.microsoft.com/office/drawing/2014/main" xmlns="" id="{995D775A-76CF-42CA-A544-E547E0C80F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4" y="3295"/>
              <a:ext cx="25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2546" name="Line 12">
              <a:extLst>
                <a:ext uri="{FF2B5EF4-FFF2-40B4-BE49-F238E27FC236}">
                  <a16:creationId xmlns:a16="http://schemas.microsoft.com/office/drawing/2014/main" xmlns="" id="{AE0BE5F2-5D6E-46B2-8D63-0F34E18B9E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3" y="3204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2547" name="Line 13">
              <a:extLst>
                <a:ext uri="{FF2B5EF4-FFF2-40B4-BE49-F238E27FC236}">
                  <a16:creationId xmlns:a16="http://schemas.microsoft.com/office/drawing/2014/main" xmlns="" id="{0055CCC6-2C26-4428-B8C1-742F8E0BF1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3" y="2977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2548" name="Line 14">
              <a:extLst>
                <a:ext uri="{FF2B5EF4-FFF2-40B4-BE49-F238E27FC236}">
                  <a16:creationId xmlns:a16="http://schemas.microsoft.com/office/drawing/2014/main" xmlns="" id="{E47687C2-57B4-4E4D-900F-34B5244B29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30" y="2977"/>
              <a:ext cx="9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2549" name="Line 15">
              <a:extLst>
                <a:ext uri="{FF2B5EF4-FFF2-40B4-BE49-F238E27FC236}">
                  <a16:creationId xmlns:a16="http://schemas.microsoft.com/office/drawing/2014/main" xmlns="" id="{0F7F56C5-7DAB-4571-AEC8-7937413151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5" y="3525"/>
              <a:ext cx="27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2550" name="Text Box 16">
              <a:extLst>
                <a:ext uri="{FF2B5EF4-FFF2-40B4-BE49-F238E27FC236}">
                  <a16:creationId xmlns:a16="http://schemas.microsoft.com/office/drawing/2014/main" xmlns="" id="{3FF92BA8-BAC2-413A-ADE5-44F6943595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1" y="3249"/>
              <a:ext cx="1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3</a:t>
              </a:r>
            </a:p>
          </p:txBody>
        </p:sp>
        <p:sp>
          <p:nvSpPr>
            <p:cNvPr id="22551" name="Text Box 17">
              <a:extLst>
                <a:ext uri="{FF2B5EF4-FFF2-40B4-BE49-F238E27FC236}">
                  <a16:creationId xmlns:a16="http://schemas.microsoft.com/office/drawing/2014/main" xmlns="" id="{3C9AD03E-C41E-4E92-8DC0-D8A914699B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2" y="3295"/>
              <a:ext cx="31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kumimoji="1"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0</a:t>
              </a:r>
            </a:p>
          </p:txBody>
        </p:sp>
        <p:sp>
          <p:nvSpPr>
            <p:cNvPr id="22552" name="Oval 18">
              <a:extLst>
                <a:ext uri="{FF2B5EF4-FFF2-40B4-BE49-F238E27FC236}">
                  <a16:creationId xmlns:a16="http://schemas.microsoft.com/office/drawing/2014/main" xmlns="" id="{2933F95F-F4FC-4738-B94B-298230A17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3249"/>
              <a:ext cx="71" cy="6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147475" name="Text Box 19">
            <a:extLst>
              <a:ext uri="{FF2B5EF4-FFF2-40B4-BE49-F238E27FC236}">
                <a16:creationId xmlns:a16="http://schemas.microsoft.com/office/drawing/2014/main" xmlns="" id="{54313E78-17A0-46F6-943D-1276F3CA0F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6688" y="3087688"/>
            <a:ext cx="23383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kumimoji="1"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147476" name="Text Box 20">
            <a:extLst>
              <a:ext uri="{FF2B5EF4-FFF2-40B4-BE49-F238E27FC236}">
                <a16:creationId xmlns:a16="http://schemas.microsoft.com/office/drawing/2014/main" xmlns="" id="{D536F368-578E-4F42-9A81-029BFC1CB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0563" y="3727450"/>
            <a:ext cx="7000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-4</a:t>
            </a:r>
          </a:p>
        </p:txBody>
      </p:sp>
      <p:sp>
        <p:nvSpPr>
          <p:cNvPr id="147477" name="Text Box 21">
            <a:extLst>
              <a:ext uri="{FF2B5EF4-FFF2-40B4-BE49-F238E27FC236}">
                <a16:creationId xmlns:a16="http://schemas.microsoft.com/office/drawing/2014/main" xmlns="" id="{31D83279-CC78-4111-B864-80D9A1226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5413" y="3722688"/>
            <a:ext cx="844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</a:t>
            </a:r>
          </a:p>
        </p:txBody>
      </p:sp>
      <p:sp>
        <p:nvSpPr>
          <p:cNvPr id="22536" name="Text Box 5">
            <a:extLst>
              <a:ext uri="{FF2B5EF4-FFF2-40B4-BE49-F238E27FC236}">
                <a16:creationId xmlns:a16="http://schemas.microsoft.com/office/drawing/2014/main" xmlns="" id="{44DDDB7D-F280-44C0-A550-24C121F9DE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" y="2314575"/>
            <a:ext cx="12682538" cy="66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分析：解未知数为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的不等式，就是要使不等式逐步化为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x﹥a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x﹤a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的形式。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A431E378-E3DF-4930-B729-816C1E79CEBB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25" name="Rectangle 2">
            <a:extLst>
              <a:ext uri="{FF2B5EF4-FFF2-40B4-BE49-F238E27FC236}">
                <a16:creationId xmlns:a16="http://schemas.microsoft.com/office/drawing/2014/main" xmlns="" id="{24E8C2AC-EB31-4213-82A9-92FC42F9D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350" y="898525"/>
            <a:ext cx="11920538" cy="16557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利用不等式的性质解下列不等式：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(1)x-</a:t>
            </a:r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７＞</a:t>
            </a:r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  </a:t>
            </a:r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(2)3x&lt;2x+1</a:t>
            </a:r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 </a:t>
            </a:r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(3)   x</a:t>
            </a:r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＞ </a:t>
            </a:r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 </a:t>
            </a:r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(4)-4x</a:t>
            </a:r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＞ </a:t>
            </a:r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　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　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87536A3A-EBEE-4D7C-AC2E-EF53A547A085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222391" y="1867115"/>
            <a:ext cx="254878" cy="693844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16016A2-783F-4EA2-89D6-64482B632732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4340225"/>
            <a:ext cx="2087562" cy="693738"/>
            <a:chOff x="4691063" y="4340704"/>
            <a:chExt cx="2087562" cy="693844"/>
          </a:xfrm>
        </p:grpSpPr>
        <p:sp>
          <p:nvSpPr>
            <p:cNvPr id="147462" name="Text Box 6">
              <a:extLst>
                <a:ext uri="{FF2B5EF4-FFF2-40B4-BE49-F238E27FC236}">
                  <a16:creationId xmlns:a16="http://schemas.microsoft.com/office/drawing/2014/main" xmlns="" id="{B5E22636-D25E-4379-A024-2AF83B2C1D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1063" y="4462961"/>
              <a:ext cx="2087562" cy="52395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kumimoji="1" lang="en-US" altLang="zh-CN" sz="28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楷体_GB2312" pitchFamily="49" charset="-122"/>
                </a:rPr>
                <a:t>x﹤</a:t>
              </a:r>
              <a:r>
                <a:rPr kumimoji="1"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楷体_GB2312" pitchFamily="49" charset="-122"/>
                </a:rPr>
                <a:t>－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6893611B-159D-431A-BCE0-DE62DEE13C1C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5634039" y="4340704"/>
              <a:ext cx="254878" cy="693844"/>
            </a:xfrm>
            <a:prstGeom prst="rect">
              <a:avLst/>
            </a:prstGeom>
            <a:blipFill rotWithShape="0">
              <a:blip r:embed="rId3"/>
              <a:stretch>
                <a:fillRect/>
              </a:stretch>
            </a:blipFill>
          </p:spPr>
          <p:txBody>
            <a:bodyPr/>
            <a:lstStyle/>
            <a:p>
              <a:r>
                <a:rPr lang="zh-CN" altLang="en-US">
                  <a:noFill/>
                </a:rPr>
                <a:t> 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1" grpId="0"/>
      <p:bldP spid="147463" grpId="0"/>
      <p:bldP spid="147475" grpId="0"/>
      <p:bldP spid="147476" grpId="0"/>
      <p:bldP spid="1474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>
            <a:extLst>
              <a:ext uri="{FF2B5EF4-FFF2-40B4-BE49-F238E27FC236}">
                <a16:creationId xmlns:a16="http://schemas.microsoft.com/office/drawing/2014/main" xmlns="" id="{0BEED6E5-A69F-48F5-BABC-0BFBC00C6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5" y="989013"/>
            <a:ext cx="73691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利用不等式的性质解下列不等式。</a:t>
            </a:r>
          </a:p>
        </p:txBody>
      </p:sp>
      <p:sp>
        <p:nvSpPr>
          <p:cNvPr id="16387" name="Text Box 4">
            <a:extLst>
              <a:ext uri="{FF2B5EF4-FFF2-40B4-BE49-F238E27FC236}">
                <a16:creationId xmlns:a16="http://schemas.microsoft.com/office/drawing/2014/main" xmlns="" id="{4906008C-0CCA-4681-977F-8F2790FD9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1850" y="1819275"/>
            <a:ext cx="3425825" cy="646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(2)-2x</a:t>
            </a:r>
            <a:r>
              <a:rPr kumimoji="1"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16389" name="Text Box 7">
            <a:extLst>
              <a:ext uri="{FF2B5EF4-FFF2-40B4-BE49-F238E27FC236}">
                <a16:creationId xmlns:a16="http://schemas.microsoft.com/office/drawing/2014/main" xmlns="" id="{218F2479-483B-43A0-91FD-9426E1702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1819275"/>
            <a:ext cx="3114675" cy="646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(1)x-5</a:t>
            </a:r>
            <a:r>
              <a:rPr kumimoji="1"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-1</a:t>
            </a:r>
          </a:p>
        </p:txBody>
      </p:sp>
      <p:sp>
        <p:nvSpPr>
          <p:cNvPr id="16391" name="Text Box 10">
            <a:extLst>
              <a:ext uri="{FF2B5EF4-FFF2-40B4-BE49-F238E27FC236}">
                <a16:creationId xmlns:a16="http://schemas.microsoft.com/office/drawing/2014/main" xmlns="" id="{1ECF8CDC-CD41-4B1F-B740-0D8201A8E3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9138" y="1819275"/>
            <a:ext cx="5194300" cy="646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(3)7x</a:t>
            </a:r>
            <a:r>
              <a:rPr kumimoji="1"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6x-6</a:t>
            </a:r>
          </a:p>
        </p:txBody>
      </p:sp>
      <p:sp>
        <p:nvSpPr>
          <p:cNvPr id="11" name="Text Box 3">
            <a:extLst>
              <a:ext uri="{FF2B5EF4-FFF2-40B4-BE49-F238E27FC236}">
                <a16:creationId xmlns:a16="http://schemas.microsoft.com/office/drawing/2014/main" xmlns="" id="{67C0CC7B-DC74-4B14-B9FD-1D6962B61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3208338"/>
            <a:ext cx="4984750" cy="10160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解：根据不等式的性质</a:t>
            </a: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</a:t>
            </a: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两边都</a:t>
            </a: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</a:t>
            </a: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，得</a:t>
            </a: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xmlns="" id="{4270036F-C14E-4C25-A2F6-42A3B20C3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4267200"/>
            <a:ext cx="2509838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-1+5</a:t>
            </a: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xmlns="" id="{81DC28CF-2067-4E5F-B69F-21D91F0A9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950" y="4748213"/>
            <a:ext cx="685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</a:t>
            </a:r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xmlns="" id="{BD1FB663-1C0C-4F49-B377-7002A996D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6838" y="4738688"/>
            <a:ext cx="1439862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15" name="Text Box 7">
            <a:extLst>
              <a:ext uri="{FF2B5EF4-FFF2-40B4-BE49-F238E27FC236}">
                <a16:creationId xmlns:a16="http://schemas.microsoft.com/office/drawing/2014/main" xmlns="" id="{E749B47D-D41B-414C-AC39-FFB4E685E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350" y="3224213"/>
            <a:ext cx="57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xmlns="" id="{2A0EE6A0-A0BF-4E56-9F97-40AF231E38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7925" y="3709988"/>
            <a:ext cx="1463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加上</a:t>
            </a:r>
            <a:r>
              <a:rPr kumimoji="1"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</a:p>
        </p:txBody>
      </p:sp>
      <p:sp>
        <p:nvSpPr>
          <p:cNvPr id="17" name="Text Box 7">
            <a:extLst>
              <a:ext uri="{FF2B5EF4-FFF2-40B4-BE49-F238E27FC236}">
                <a16:creationId xmlns:a16="http://schemas.microsoft.com/office/drawing/2014/main" xmlns="" id="{CD683CF1-8529-4477-B9B2-355D700DC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2649538"/>
            <a:ext cx="26193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(1)x-5 </a:t>
            </a: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-1</a:t>
            </a:r>
          </a:p>
        </p:txBody>
      </p:sp>
      <p:sp>
        <p:nvSpPr>
          <p:cNvPr id="18" name="Text Box 3">
            <a:extLst>
              <a:ext uri="{FF2B5EF4-FFF2-40B4-BE49-F238E27FC236}">
                <a16:creationId xmlns:a16="http://schemas.microsoft.com/office/drawing/2014/main" xmlns="" id="{0231D727-6B42-4BEB-8C95-3BA49F5B36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2113" y="3105150"/>
            <a:ext cx="4087812" cy="113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解：根据不等式的性质</a:t>
            </a:r>
            <a:r>
              <a:rPr kumimoji="1"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</a:t>
            </a:r>
            <a:r>
              <a:rPr kumimoji="1" lang="zh-CN" altLang="en-US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kumimoji="1" lang="en-US" altLang="zh-CN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两边都</a:t>
            </a:r>
            <a:r>
              <a:rPr kumimoji="1"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</a:t>
            </a:r>
            <a:r>
              <a:rPr kumimoji="1" lang="zh-CN" altLang="en-US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，得</a:t>
            </a: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xmlns="" id="{166D9EC2-E0CC-48CE-AAEB-B14E70AF4B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8075" y="3198813"/>
            <a:ext cx="3746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xmlns="" id="{3592EAB2-9200-4F60-8CDC-E6CB4C8222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4138" y="3754438"/>
            <a:ext cx="1684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除以</a:t>
            </a:r>
            <a:r>
              <a:rPr kumimoji="1"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-2</a:t>
            </a:r>
          </a:p>
        </p:txBody>
      </p:sp>
      <p:sp>
        <p:nvSpPr>
          <p:cNvPr id="22" name="Text Box 8">
            <a:extLst>
              <a:ext uri="{FF2B5EF4-FFF2-40B4-BE49-F238E27FC236}">
                <a16:creationId xmlns:a16="http://schemas.microsoft.com/office/drawing/2014/main" xmlns="" id="{750F5444-D78C-4675-9E51-032DE7E4E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825" y="2649538"/>
            <a:ext cx="54991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(2)-2x</a:t>
            </a: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24" name="Text Box 3">
            <a:extLst>
              <a:ext uri="{FF2B5EF4-FFF2-40B4-BE49-F238E27FC236}">
                <a16:creationId xmlns:a16="http://schemas.microsoft.com/office/drawing/2014/main" xmlns="" id="{2EBC0339-FB1A-471C-B9D9-1BE4901EC9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5013" y="3113088"/>
            <a:ext cx="3778250" cy="113506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解：根据不等式的性质</a:t>
            </a: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</a:t>
            </a: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kumimoji="1" lang="en-US" altLang="zh-CN" sz="2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两边都</a:t>
            </a: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</a:t>
            </a: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，得</a:t>
            </a:r>
          </a:p>
        </p:txBody>
      </p:sp>
      <p:sp>
        <p:nvSpPr>
          <p:cNvPr id="25" name="Text Box 4">
            <a:extLst>
              <a:ext uri="{FF2B5EF4-FFF2-40B4-BE49-F238E27FC236}">
                <a16:creationId xmlns:a16="http://schemas.microsoft.com/office/drawing/2014/main" xmlns="" id="{AB12ABD5-E86F-4D9F-BA9D-041838433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6700" y="4243388"/>
            <a:ext cx="1916113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7x-6x&lt;-6</a:t>
            </a:r>
          </a:p>
        </p:txBody>
      </p:sp>
      <p:sp>
        <p:nvSpPr>
          <p:cNvPr id="26" name="Text Box 5">
            <a:extLst>
              <a:ext uri="{FF2B5EF4-FFF2-40B4-BE49-F238E27FC236}">
                <a16:creationId xmlns:a16="http://schemas.microsoft.com/office/drawing/2014/main" xmlns="" id="{77256C6F-804C-43A1-B4A9-6E0D1D914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2275" y="4738688"/>
            <a:ext cx="1081088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</a:t>
            </a:r>
          </a:p>
        </p:txBody>
      </p:sp>
      <p:sp>
        <p:nvSpPr>
          <p:cNvPr id="27" name="Text Box 6">
            <a:extLst>
              <a:ext uri="{FF2B5EF4-FFF2-40B4-BE49-F238E27FC236}">
                <a16:creationId xmlns:a16="http://schemas.microsoft.com/office/drawing/2014/main" xmlns="" id="{2BE818BC-F468-42B1-B7B3-AF636E740B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01225" y="4710113"/>
            <a:ext cx="2016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x&lt;-6</a:t>
            </a:r>
          </a:p>
        </p:txBody>
      </p:sp>
      <p:sp>
        <p:nvSpPr>
          <p:cNvPr id="28" name="Rectangle 7">
            <a:extLst>
              <a:ext uri="{FF2B5EF4-FFF2-40B4-BE49-F238E27FC236}">
                <a16:creationId xmlns:a16="http://schemas.microsoft.com/office/drawing/2014/main" xmlns="" id="{54A1F4E9-E03D-4788-811D-90B8C90E5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8100" y="3224213"/>
            <a:ext cx="373063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29" name="Rectangle 8">
            <a:extLst>
              <a:ext uri="{FF2B5EF4-FFF2-40B4-BE49-F238E27FC236}">
                <a16:creationId xmlns:a16="http://schemas.microsoft.com/office/drawing/2014/main" xmlns="" id="{9D56329F-2506-4F15-91DB-8E0C03191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1638" y="3759200"/>
            <a:ext cx="1452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减去</a:t>
            </a:r>
            <a:r>
              <a:rPr kumimoji="1"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6x</a:t>
            </a:r>
          </a:p>
        </p:txBody>
      </p:sp>
      <p:sp>
        <p:nvSpPr>
          <p:cNvPr id="24600" name="Text Box 10">
            <a:extLst>
              <a:ext uri="{FF2B5EF4-FFF2-40B4-BE49-F238E27FC236}">
                <a16:creationId xmlns:a16="http://schemas.microsoft.com/office/drawing/2014/main" xmlns="" id="{596490D9-A2D4-49EE-8246-5E798841F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0950" y="2652713"/>
            <a:ext cx="5194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(3)7x</a:t>
            </a:r>
            <a:r>
              <a:rPr kumimoji="1" lang="zh-CN" altLang="en-US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6x -6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105CC28B-BF26-4FCE-A597-AE4B81560755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4F28A4B-3F0D-42CD-9E27-43BF7F5D834A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67620" y="4281095"/>
            <a:ext cx="910506" cy="609269"/>
          </a:xfrm>
          <a:prstGeom prst="rect">
            <a:avLst/>
          </a:prstGeom>
          <a:blipFill rotWithShape="0">
            <a:blip r:embed="rId2"/>
            <a:stretch>
              <a:fillRect l="-23490" t="-5000" b="-24000"/>
            </a:stretch>
          </a:blipFill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2460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8C95D11-BAAE-4F0F-8279-1C496F9CB6EC}"/>
              </a:ext>
            </a:extLst>
          </p:cNvPr>
          <p:cNvSpPr/>
          <p:nvPr/>
        </p:nvSpPr>
        <p:spPr>
          <a:xfrm>
            <a:off x="4511826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文本框 35845">
            <a:extLst>
              <a:ext uri="{FF2B5EF4-FFF2-40B4-BE49-F238E27FC236}">
                <a16:creationId xmlns:a16="http://schemas.microsoft.com/office/drawing/2014/main" xmlns="" id="{F1DCCC9B-8D18-4D07-BB98-4549901052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71157" y="1102750"/>
            <a:ext cx="693420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</a:rPr>
              <a:t>     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1. 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已知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&lt; 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，用“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&gt;”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或“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&lt;”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填空：</a:t>
            </a:r>
          </a:p>
        </p:txBody>
      </p:sp>
      <p:sp>
        <p:nvSpPr>
          <p:cNvPr id="4" name="文本框 35851">
            <a:extLst>
              <a:ext uri="{FF2B5EF4-FFF2-40B4-BE49-F238E27FC236}">
                <a16:creationId xmlns:a16="http://schemas.microsoft.com/office/drawing/2014/main" xmlns="" id="{9479A834-19FC-44C1-8761-294D5DEEB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43" y="1890150"/>
            <a:ext cx="533400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</a:rPr>
              <a:t>     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+12</a:t>
            </a:r>
            <a:r>
              <a:rPr lang="en-US" altLang="zh-CN" sz="2800" u="sng">
                <a:latin typeface="Times New Roman" panose="02020603050405020304" pitchFamily="18" charset="0"/>
                <a:ea typeface="黑体" panose="02010609060101010101" pitchFamily="49" charset="-122"/>
              </a:rPr>
              <a:t>      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+12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；</a:t>
            </a:r>
          </a:p>
        </p:txBody>
      </p:sp>
      <p:sp>
        <p:nvSpPr>
          <p:cNvPr id="5" name="文本框 35852">
            <a:extLst>
              <a:ext uri="{FF2B5EF4-FFF2-40B4-BE49-F238E27FC236}">
                <a16:creationId xmlns:a16="http://schemas.microsoft.com/office/drawing/2014/main" xmlns="" id="{29623DC8-6231-48CF-89C5-4C13A7882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1881" y="1904975"/>
            <a:ext cx="502920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</a:rPr>
              <a:t>     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10</a:t>
            </a:r>
            <a:r>
              <a:rPr lang="en-US" altLang="zh-CN" sz="2800" u="sng">
                <a:latin typeface="Times New Roman" panose="02020603050405020304" pitchFamily="18" charset="0"/>
                <a:ea typeface="黑体" panose="02010609060101010101" pitchFamily="49" charset="-122"/>
              </a:rPr>
              <a:t>      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 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10 .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F70633E-3317-41D8-AA72-3E5276350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693" y="1885388"/>
            <a:ext cx="17907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&lt;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6D7CF0C-A5FA-4E21-9047-BF14A93CE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3731" y="1900213"/>
            <a:ext cx="658813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&gt;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E8447CDF-4842-47F6-B088-68F80118D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593" y="5266275"/>
            <a:ext cx="25908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&lt; 2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95716A83-681C-4A08-8AD1-B2BA5E82F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8643" y="5243801"/>
            <a:ext cx="18288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&lt; 6</a:t>
            </a:r>
          </a:p>
        </p:txBody>
      </p:sp>
      <p:sp>
        <p:nvSpPr>
          <p:cNvPr id="10" name="矩形 36877">
            <a:extLst>
              <a:ext uri="{FF2B5EF4-FFF2-40B4-BE49-F238E27FC236}">
                <a16:creationId xmlns:a16="http://schemas.microsoft.com/office/drawing/2014/main" xmlns="" id="{8BDD5E5D-7CE2-436B-97D5-BC51F4A327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031" y="3718950"/>
            <a:ext cx="82401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2.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把下列不等式化为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&gt;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或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&lt;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的形式：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A47CACF-C0E5-4922-B149-71C0126F58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631" y="4476188"/>
            <a:ext cx="28194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＞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  <a:sym typeface="Arial" panose="020B0604020202020204" pitchFamily="34" charset="0"/>
              </a:rPr>
              <a:t>+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  <a:sym typeface="Arial" panose="020B0604020202020204" pitchFamily="34" charset="0"/>
              </a:rPr>
              <a:t>x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；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37309E93-F1AC-4F87-BC5A-32F5159DAF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9081" y="4476188"/>
            <a:ext cx="35814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＜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+6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205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8C95D11-BAAE-4F0F-8279-1C496F9CB6EC}"/>
              </a:ext>
            </a:extLst>
          </p:cNvPr>
          <p:cNvSpPr/>
          <p:nvPr/>
        </p:nvSpPr>
        <p:spPr>
          <a:xfrm>
            <a:off x="4511826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xmlns="" id="{5D46AA85-EA38-4264-9F14-928EA98FE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951" y="1096938"/>
            <a:ext cx="115545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利用不等式的性质解下列不等式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并在数轴上表示其解集．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D911923F-A2F8-4852-BBA9-44FEB837F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288" y="3281338"/>
            <a:ext cx="54991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(2)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 &gt;  3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xmlns="" id="{42FEF1A7-74F3-4667-83DD-058E683D6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288" y="2182788"/>
            <a:ext cx="54991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(1)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5 &gt; 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</a:p>
        </p:txBody>
      </p:sp>
      <p:sp>
        <p:nvSpPr>
          <p:cNvPr id="6" name="Text Box 10">
            <a:extLst>
              <a:ext uri="{FF2B5EF4-FFF2-40B4-BE49-F238E27FC236}">
                <a16:creationId xmlns:a16="http://schemas.microsoft.com/office/drawing/2014/main" xmlns="" id="{913C40A0-917E-421F-BEE8-287446DE7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438" y="4413226"/>
            <a:ext cx="51943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(3)7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x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&lt; 6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xmlns="" id="{6B9FAD00-4CAD-4834-88E7-254BCCFA3E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4713" y="2195488"/>
            <a:ext cx="14398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x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＞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4 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8" name="图片 1">
            <a:extLst>
              <a:ext uri="{FF2B5EF4-FFF2-40B4-BE49-F238E27FC236}">
                <a16:creationId xmlns:a16="http://schemas.microsoft.com/office/drawing/2014/main" xmlns="" id="{7B63A9DF-D37E-4776-90D4-A9EC2280F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363" y="3163863"/>
            <a:ext cx="9239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xmlns="" id="{02DD4E98-340B-455D-AD0E-9D91A65F8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9326" y="4413226"/>
            <a:ext cx="20161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x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&lt;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6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D40CC6F2-503D-4935-AD7E-3535C0BC6B7C}"/>
              </a:ext>
            </a:extLst>
          </p:cNvPr>
          <p:cNvGrpSpPr>
            <a:grpSpLocks/>
          </p:cNvGrpSpPr>
          <p:nvPr/>
        </p:nvGrpSpPr>
        <p:grpSpPr bwMode="auto">
          <a:xfrm>
            <a:off x="4715026" y="2201838"/>
            <a:ext cx="2782887" cy="660400"/>
            <a:chOff x="5575" y="7733"/>
            <a:chExt cx="4384" cy="1041"/>
          </a:xfrm>
        </p:grpSpPr>
        <p:sp>
          <p:nvSpPr>
            <p:cNvPr id="11" name="Line 11">
              <a:extLst>
                <a:ext uri="{FF2B5EF4-FFF2-40B4-BE49-F238E27FC236}">
                  <a16:creationId xmlns:a16="http://schemas.microsoft.com/office/drawing/2014/main" xmlns="" id="{80FCA605-ED52-44E8-A071-CA345E9C78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75" y="8082"/>
              <a:ext cx="4385" cy="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xmlns="" id="{202F0F75-7979-496D-8AF1-74EAEC4DAD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3" y="7860"/>
              <a:ext cx="0" cy="22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xmlns="" id="{9AA16E6B-8BC0-401B-87EB-BEB7D19422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73" y="7733"/>
              <a:ext cx="0" cy="3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14">
              <a:extLst>
                <a:ext uri="{FF2B5EF4-FFF2-40B4-BE49-F238E27FC236}">
                  <a16:creationId xmlns:a16="http://schemas.microsoft.com/office/drawing/2014/main" xmlns="" id="{2DB72D59-84BD-4F3D-AD2A-EEE192913B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73" y="7733"/>
              <a:ext cx="15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Text Box 16">
              <a:extLst>
                <a:ext uri="{FF2B5EF4-FFF2-40B4-BE49-F238E27FC236}">
                  <a16:creationId xmlns:a16="http://schemas.microsoft.com/office/drawing/2014/main" xmlns="" id="{0D686EC5-38D1-48AE-8F56-DFDB8D4D34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1" y="8054"/>
              <a:ext cx="34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</a:p>
          </p:txBody>
        </p:sp>
        <p:sp>
          <p:nvSpPr>
            <p:cNvPr id="16" name="Text Box 17">
              <a:extLst>
                <a:ext uri="{FF2B5EF4-FFF2-40B4-BE49-F238E27FC236}">
                  <a16:creationId xmlns:a16="http://schemas.microsoft.com/office/drawing/2014/main" xmlns="" id="{592888C7-177A-4F02-A2F5-5C441BB62B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3" y="7969"/>
              <a:ext cx="795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49" charset="-122"/>
                </a:rPr>
                <a:t>0</a:t>
              </a:r>
            </a:p>
          </p:txBody>
        </p:sp>
        <p:sp>
          <p:nvSpPr>
            <p:cNvPr id="17" name="Oval 18">
              <a:extLst>
                <a:ext uri="{FF2B5EF4-FFF2-40B4-BE49-F238E27FC236}">
                  <a16:creationId xmlns:a16="http://schemas.microsoft.com/office/drawing/2014/main" xmlns="" id="{5B74C777-2C1A-44C0-9579-6C84244FA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3" y="8053"/>
              <a:ext cx="140" cy="1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8" name="组合 12">
            <a:extLst>
              <a:ext uri="{FF2B5EF4-FFF2-40B4-BE49-F238E27FC236}">
                <a16:creationId xmlns:a16="http://schemas.microsoft.com/office/drawing/2014/main" xmlns="" id="{5C49BD17-2ECE-4C8A-AE8B-D7A5C4A960E9}"/>
              </a:ext>
            </a:extLst>
          </p:cNvPr>
          <p:cNvGrpSpPr>
            <a:grpSpLocks/>
          </p:cNvGrpSpPr>
          <p:nvPr/>
        </p:nvGrpSpPr>
        <p:grpSpPr bwMode="auto">
          <a:xfrm>
            <a:off x="4797576" y="3317851"/>
            <a:ext cx="2784475" cy="860425"/>
            <a:chOff x="7392" y="7514"/>
            <a:chExt cx="4384" cy="1356"/>
          </a:xfrm>
        </p:grpSpPr>
        <p:sp>
          <p:nvSpPr>
            <p:cNvPr id="19" name="Line 11">
              <a:extLst>
                <a:ext uri="{FF2B5EF4-FFF2-40B4-BE49-F238E27FC236}">
                  <a16:creationId xmlns:a16="http://schemas.microsoft.com/office/drawing/2014/main" xmlns="" id="{695CDB56-6E90-4841-9707-33DC849A3F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2" y="7863"/>
              <a:ext cx="4385" cy="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12">
              <a:extLst>
                <a:ext uri="{FF2B5EF4-FFF2-40B4-BE49-F238E27FC236}">
                  <a16:creationId xmlns:a16="http://schemas.microsoft.com/office/drawing/2014/main" xmlns="" id="{491A90D4-6085-415A-9698-917F4AF1CE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53" y="7641"/>
              <a:ext cx="0" cy="22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Line 13">
              <a:extLst>
                <a:ext uri="{FF2B5EF4-FFF2-40B4-BE49-F238E27FC236}">
                  <a16:creationId xmlns:a16="http://schemas.microsoft.com/office/drawing/2014/main" xmlns="" id="{7543F55F-DFA7-474D-B69D-8DFF607AFE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1" y="7514"/>
              <a:ext cx="0" cy="3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Line 14">
              <a:extLst>
                <a:ext uri="{FF2B5EF4-FFF2-40B4-BE49-F238E27FC236}">
                  <a16:creationId xmlns:a16="http://schemas.microsoft.com/office/drawing/2014/main" xmlns="" id="{9B23D09C-3129-4C5D-9CD8-D9D2D22F70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034" y="7515"/>
              <a:ext cx="1588" cy="1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Text Box 17">
              <a:extLst>
                <a:ext uri="{FF2B5EF4-FFF2-40B4-BE49-F238E27FC236}">
                  <a16:creationId xmlns:a16="http://schemas.microsoft.com/office/drawing/2014/main" xmlns="" id="{B1EFC4DB-C3C8-4C5E-A16B-EAD36CBA36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70" y="7834"/>
              <a:ext cx="795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49" charset="-122"/>
                </a:rPr>
                <a:t>0</a:t>
              </a:r>
            </a:p>
          </p:txBody>
        </p:sp>
        <p:sp>
          <p:nvSpPr>
            <p:cNvPr id="24" name="Oval 18">
              <a:extLst>
                <a:ext uri="{FF2B5EF4-FFF2-40B4-BE49-F238E27FC236}">
                  <a16:creationId xmlns:a16="http://schemas.microsoft.com/office/drawing/2014/main" xmlns="" id="{2878F3AE-0A60-4A18-8549-22FC59880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1" y="7834"/>
              <a:ext cx="140" cy="1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aphicFrame>
          <p:nvGraphicFramePr>
            <p:cNvPr id="25" name="对象 11">
              <a:hlinkClick r:id="" action="ppaction://ole?verb=1"/>
              <a:extLst>
                <a:ext uri="{FF2B5EF4-FFF2-40B4-BE49-F238E27FC236}">
                  <a16:creationId xmlns:a16="http://schemas.microsoft.com/office/drawing/2014/main" xmlns="" id="{EA03DB36-C629-439F-AD66-969897682FD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195" y="7954"/>
            <a:ext cx="516" cy="9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73" r:id="rId4" imgW="253800" imgH="393480" progId="Equation.KSEE3">
                    <p:embed/>
                  </p:oleObj>
                </mc:Choice>
                <mc:Fallback>
                  <p:oleObj r:id="rId4" imgW="253800" imgH="393480" progId="Equation.KSEE3">
                    <p:embed/>
                    <p:pic>
                      <p:nvPicPr>
                        <p:cNvPr id="46103" name="对象 11">
                          <a:hlinkClick r:id="" action="ppaction://ole?verb=1"/>
                          <a:extLst>
                            <a:ext uri="{FF2B5EF4-FFF2-40B4-BE49-F238E27FC236}">
                              <a16:creationId xmlns:a16="http://schemas.microsoft.com/office/drawing/2014/main" xmlns="" id="{14E5B2BA-0C1F-4FA7-B333-2D2E90C03DC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95" y="7954"/>
                          <a:ext cx="516" cy="9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6" name="组合 22">
            <a:extLst>
              <a:ext uri="{FF2B5EF4-FFF2-40B4-BE49-F238E27FC236}">
                <a16:creationId xmlns:a16="http://schemas.microsoft.com/office/drawing/2014/main" xmlns="" id="{BDD3ADDA-768C-42F7-9BAD-A201E9C406BD}"/>
              </a:ext>
            </a:extLst>
          </p:cNvPr>
          <p:cNvGrpSpPr>
            <a:grpSpLocks/>
          </p:cNvGrpSpPr>
          <p:nvPr/>
        </p:nvGrpSpPr>
        <p:grpSpPr bwMode="auto">
          <a:xfrm>
            <a:off x="4900763" y="4449738"/>
            <a:ext cx="2681288" cy="736600"/>
            <a:chOff x="7575" y="7988"/>
            <a:chExt cx="4222" cy="1160"/>
          </a:xfrm>
        </p:grpSpPr>
        <p:sp>
          <p:nvSpPr>
            <p:cNvPr id="27" name="Line 11">
              <a:extLst>
                <a:ext uri="{FF2B5EF4-FFF2-40B4-BE49-F238E27FC236}">
                  <a16:creationId xmlns:a16="http://schemas.microsoft.com/office/drawing/2014/main" xmlns="" id="{F122969C-9D41-44F5-A47D-8D657456C4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75" y="8341"/>
              <a:ext cx="4222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Line 12">
              <a:extLst>
                <a:ext uri="{FF2B5EF4-FFF2-40B4-BE49-F238E27FC236}">
                  <a16:creationId xmlns:a16="http://schemas.microsoft.com/office/drawing/2014/main" xmlns="" id="{762A3AC4-6C01-4D8E-9F11-17A349FE6D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36" y="8115"/>
              <a:ext cx="0" cy="22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Line 13">
              <a:extLst>
                <a:ext uri="{FF2B5EF4-FFF2-40B4-BE49-F238E27FC236}">
                  <a16:creationId xmlns:a16="http://schemas.microsoft.com/office/drawing/2014/main" xmlns="" id="{5F03C6BD-760D-4450-A524-11033C7B88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1" y="7988"/>
              <a:ext cx="0" cy="3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Line 14">
              <a:extLst>
                <a:ext uri="{FF2B5EF4-FFF2-40B4-BE49-F238E27FC236}">
                  <a16:creationId xmlns:a16="http://schemas.microsoft.com/office/drawing/2014/main" xmlns="" id="{523B1BAD-DF1E-4BEB-8465-7F2B981A26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575" y="7989"/>
              <a:ext cx="987" cy="1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Text Box 17">
              <a:extLst>
                <a:ext uri="{FF2B5EF4-FFF2-40B4-BE49-F238E27FC236}">
                  <a16:creationId xmlns:a16="http://schemas.microsoft.com/office/drawing/2014/main" xmlns="" id="{769041CF-E706-4A13-ADDA-632BC574CE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76" y="8342"/>
              <a:ext cx="795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49" charset="-122"/>
                </a:rPr>
                <a:t>0</a:t>
              </a:r>
            </a:p>
          </p:txBody>
        </p:sp>
        <p:sp>
          <p:nvSpPr>
            <p:cNvPr id="32" name="Oval 18">
              <a:extLst>
                <a:ext uri="{FF2B5EF4-FFF2-40B4-BE49-F238E27FC236}">
                  <a16:creationId xmlns:a16="http://schemas.microsoft.com/office/drawing/2014/main" xmlns="" id="{2F46548D-562A-4159-A048-57F25937E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1" y="8308"/>
              <a:ext cx="140" cy="1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3" name="Text Box 6">
              <a:extLst>
                <a:ext uri="{FF2B5EF4-FFF2-40B4-BE49-F238E27FC236}">
                  <a16:creationId xmlns:a16="http://schemas.microsoft.com/office/drawing/2014/main" xmlns="" id="{E9271D51-3073-441C-BFA9-7C2C2A13D5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72" y="8428"/>
              <a:ext cx="839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 sz="2400">
                  <a:latin typeface="Times New Roman" panose="02020603050405020304" pitchFamily="18" charset="0"/>
                  <a:ea typeface="楷体_GB2312" pitchFamily="49" charset="-122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493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8C95D11-BAAE-4F0F-8279-1C496F9CB6EC}"/>
              </a:ext>
            </a:extLst>
          </p:cNvPr>
          <p:cNvSpPr/>
          <p:nvPr/>
        </p:nvSpPr>
        <p:spPr>
          <a:xfrm>
            <a:off x="4511826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文本框 99">
            <a:extLst>
              <a:ext uri="{FF2B5EF4-FFF2-40B4-BE49-F238E27FC236}">
                <a16:creationId xmlns:a16="http://schemas.microsoft.com/office/drawing/2014/main" xmlns="" id="{1C07F93F-0393-4CF6-82D8-3D84C610C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913" y="997096"/>
            <a:ext cx="12668905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如果不等式 (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＋1)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＜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＋1可变形为 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＞1，那么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必须满足________</a:t>
            </a:r>
            <a:r>
              <a:rPr lang="en-US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ACD8EB5-E393-43B5-BA62-F23B0EE7F47E}"/>
              </a:ext>
            </a:extLst>
          </p:cNvPr>
          <p:cNvSpPr txBox="1"/>
          <p:nvPr/>
        </p:nvSpPr>
        <p:spPr>
          <a:xfrm>
            <a:off x="442060" y="5022288"/>
            <a:ext cx="11307880" cy="1152367"/>
          </a:xfrm>
          <a:prstGeom prst="rect">
            <a:avLst/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ysDash"/>
          </a:ln>
        </p:spPr>
        <p:txBody>
          <a:bodyPr wrap="square">
            <a:spAutoFit/>
          </a:bodyPr>
          <a:lstStyle/>
          <a:p>
            <a:pPr indent="266700">
              <a:lnSpc>
                <a:spcPct val="130000"/>
              </a:lnSpc>
              <a:defRPr/>
            </a:pPr>
            <a:r>
              <a:rPr lang="zh-CN" altLang="en-US" sz="28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黑体" panose="02010609060101010101" pitchFamily="49" charset="-122"/>
              </a:rPr>
              <a:t>方法总结：</a:t>
            </a: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  <a:cs typeface="仿宋_GB2312" charset="-122"/>
              </a:rPr>
              <a:t>只有当不等式的两边都乘(或除以)一个负数时，不等号的方向才改变．</a:t>
            </a:r>
          </a:p>
        </p:txBody>
      </p:sp>
      <p:sp>
        <p:nvSpPr>
          <p:cNvPr id="5" name="文本框 3">
            <a:extLst>
              <a:ext uri="{FF2B5EF4-FFF2-40B4-BE49-F238E27FC236}">
                <a16:creationId xmlns:a16="http://schemas.microsoft.com/office/drawing/2014/main" xmlns="" id="{04A0DA78-0ECE-438F-AD27-83640917EA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725" y="1922454"/>
            <a:ext cx="11307881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解析：根据不等式的基本性质可判断，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＋1为负数，即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＋1＜0，可得 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＜－1.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7571F2D-AA57-431D-BB1F-502799C98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9480" y="1065963"/>
            <a:ext cx="13382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＜－1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5157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xmlns="" id="{E9025BBE-633F-41DB-B96F-D6CE073CB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1611313"/>
            <a:ext cx="852488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xmlns="" id="{529C6392-52C2-4CF5-9EDD-E8CBA4171BFE}"/>
              </a:ext>
            </a:extLst>
          </p:cNvPr>
          <p:cNvSpPr txBox="1"/>
          <p:nvPr/>
        </p:nvSpPr>
        <p:spPr>
          <a:xfrm>
            <a:off x="1554163" y="1563688"/>
            <a:ext cx="8070850" cy="741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掌握不等式的三个性质？</a:t>
            </a:r>
          </a:p>
        </p:txBody>
      </p:sp>
      <p:pic>
        <p:nvPicPr>
          <p:cNvPr id="9220" name="Picture 2">
            <a:extLst>
              <a:ext uri="{FF2B5EF4-FFF2-40B4-BE49-F238E27FC236}">
                <a16:creationId xmlns:a16="http://schemas.microsoft.com/office/drawing/2014/main" xmlns="" id="{35E84485-AC71-4516-B267-061220FDC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8" y="2786063"/>
            <a:ext cx="852487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9A20F29-0098-43CC-ABD8-D8E4899A7065}"/>
              </a:ext>
            </a:extLst>
          </p:cNvPr>
          <p:cNvSpPr txBox="1"/>
          <p:nvPr/>
        </p:nvSpPr>
        <p:spPr>
          <a:xfrm>
            <a:off x="1560513" y="2716213"/>
            <a:ext cx="10491787" cy="741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能够利用不等式的性质解不等式？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30FE57A0-50DB-4D34-9CAF-798CA52F5844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>
            <a:extLst>
              <a:ext uri="{FF2B5EF4-FFF2-40B4-BE49-F238E27FC236}">
                <a16:creationId xmlns:a16="http://schemas.microsoft.com/office/drawing/2014/main" xmlns="" id="{DF4B7D25-B600-4E41-BFF9-5D0A6B1768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1674813"/>
            <a:ext cx="11664950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1: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不等式两边加（或减）同一个数</a:t>
            </a:r>
            <a:r>
              <a:rPr kumimoji="1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或式子</a:t>
            </a:r>
            <a:r>
              <a:rPr kumimoji="1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，不等号的方向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不变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Text Box 3">
            <a:extLst>
              <a:ext uri="{FF2B5EF4-FFF2-40B4-BE49-F238E27FC236}">
                <a16:creationId xmlns:a16="http://schemas.microsoft.com/office/drawing/2014/main" xmlns="" id="{B945273B-2F6B-4910-8ED8-C7114EE57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2909888"/>
            <a:ext cx="11877675" cy="66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2: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不等式两边乘（或除以）同一个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正数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，不等号的方向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不变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Text Box 4">
            <a:extLst>
              <a:ext uri="{FF2B5EF4-FFF2-40B4-BE49-F238E27FC236}">
                <a16:creationId xmlns:a16="http://schemas.microsoft.com/office/drawing/2014/main" xmlns="" id="{4B14C46A-8B6A-4AF4-A44A-753EEC421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3748088"/>
            <a:ext cx="12017375" cy="66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3: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不等式两边乘（或除以）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同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一个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负数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，不等号的方向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1" name="Text Box 13">
            <a:extLst>
              <a:ext uri="{FF2B5EF4-FFF2-40B4-BE49-F238E27FC236}">
                <a16:creationId xmlns:a16="http://schemas.microsoft.com/office/drawing/2014/main" xmlns="" id="{A26F6B16-00EA-4976-9D10-E149450874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1036638"/>
            <a:ext cx="71183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通过本课时的学习，需要我们掌握：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FD87CDE-743F-4C4B-A8CC-F59E09BDE519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xmlns="" id="{1E82F75A-B7D3-4F1A-8AEF-4BC4A4467069}"/>
              </a:ext>
            </a:extLst>
          </p:cNvPr>
          <p:cNvSpPr/>
          <p:nvPr/>
        </p:nvSpPr>
        <p:spPr>
          <a:xfrm>
            <a:off x="3236913" y="2355850"/>
            <a:ext cx="5719762" cy="120967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F6B856E-9F70-4C27-B504-2A511B250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075" y="2430463"/>
            <a:ext cx="4392613" cy="1098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xmlns="" id="{F8D04EB0-D788-4DA3-A291-BD241DAA2033}"/>
              </a:ext>
            </a:extLst>
          </p:cNvPr>
          <p:cNvSpPr/>
          <p:nvPr/>
        </p:nvSpPr>
        <p:spPr>
          <a:xfrm rot="20111513">
            <a:off x="2789238" y="2054225"/>
            <a:ext cx="403225" cy="674688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xmlns="" id="{D8CBF42D-C042-48CF-8C1A-78232653E0A7}"/>
              </a:ext>
            </a:extLst>
          </p:cNvPr>
          <p:cNvSpPr/>
          <p:nvPr/>
        </p:nvSpPr>
        <p:spPr>
          <a:xfrm>
            <a:off x="2589213" y="2809875"/>
            <a:ext cx="358775" cy="327025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xmlns="" id="{8726BFDF-D0B0-42BF-8D40-6330F44A1AC9}"/>
              </a:ext>
            </a:extLst>
          </p:cNvPr>
          <p:cNvSpPr/>
          <p:nvPr/>
        </p:nvSpPr>
        <p:spPr>
          <a:xfrm>
            <a:off x="8978900" y="3027363"/>
            <a:ext cx="258763" cy="269875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xmlns="" id="{89F4C6C7-C60C-47AE-A83F-B46D26F9DD69}"/>
              </a:ext>
            </a:extLst>
          </p:cNvPr>
          <p:cNvSpPr/>
          <p:nvPr/>
        </p:nvSpPr>
        <p:spPr>
          <a:xfrm>
            <a:off x="9336088" y="2432050"/>
            <a:ext cx="381000" cy="2714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xmlns="" id="{8F1FA76B-B506-4E94-AFC4-C1B3BB59B073}"/>
              </a:ext>
            </a:extLst>
          </p:cNvPr>
          <p:cNvSpPr/>
          <p:nvPr/>
        </p:nvSpPr>
        <p:spPr>
          <a:xfrm rot="13248669">
            <a:off x="2928938" y="3641725"/>
            <a:ext cx="180975" cy="3095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xmlns="" id="{CD350214-2F9D-4B1A-BA29-BEB4E984B46D}"/>
              </a:ext>
            </a:extLst>
          </p:cNvPr>
          <p:cNvSpPr/>
          <p:nvPr/>
        </p:nvSpPr>
        <p:spPr>
          <a:xfrm rot="17258953">
            <a:off x="8686800" y="1843088"/>
            <a:ext cx="396875" cy="428625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79DB6796-15EC-4DC8-999A-A2A892DE5410}"/>
              </a:ext>
            </a:extLst>
          </p:cNvPr>
          <p:cNvSpPr/>
          <p:nvPr/>
        </p:nvSpPr>
        <p:spPr>
          <a:xfrm rot="20111513">
            <a:off x="9009063" y="3497263"/>
            <a:ext cx="417512" cy="406400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>
            <a:extLst>
              <a:ext uri="{FF2B5EF4-FFF2-40B4-BE49-F238E27FC236}">
                <a16:creationId xmlns:a16="http://schemas.microsoft.com/office/drawing/2014/main" xmlns="" id="{F8A886A0-7D70-4BFE-AF94-147FF2A7E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73213"/>
            <a:ext cx="11974513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8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rgbClr val="CC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等式的基本性质</a:t>
            </a:r>
          </a:p>
          <a:p>
            <a:pPr eaLnBrk="1" hangingPunct="1">
              <a:lnSpc>
                <a:spcPct val="18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等式的基本性质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1: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在等式两边都加上或减去同一个数或整式，结果仍相等。</a:t>
            </a:r>
          </a:p>
          <a:p>
            <a:pPr eaLnBrk="1" hangingPunct="1">
              <a:lnSpc>
                <a:spcPct val="18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  等式的基本性质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2: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在等式两边都乘以或除以同一个数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除数不为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0)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，结果仍相等。</a:t>
            </a:r>
          </a:p>
        </p:txBody>
      </p:sp>
      <p:pic>
        <p:nvPicPr>
          <p:cNvPr id="10243" name="Picture 6" descr="1">
            <a:extLst>
              <a:ext uri="{FF2B5EF4-FFF2-40B4-BE49-F238E27FC236}">
                <a16:creationId xmlns:a16="http://schemas.microsoft.com/office/drawing/2014/main" xmlns="" id="{5DA7B373-1E38-4159-8DBE-DE483CAE2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884238"/>
            <a:ext cx="2820987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F4D17BF-8954-4A57-913D-E367899EF955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>
            <a:extLst>
              <a:ext uri="{FF2B5EF4-FFF2-40B4-BE49-F238E27FC236}">
                <a16:creationId xmlns:a16="http://schemas.microsoft.com/office/drawing/2014/main" xmlns="" id="{85A24C4A-6A12-4080-94F9-8F08612B8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2325688"/>
            <a:ext cx="11195050" cy="183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914400" indent="-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(1)5&gt;3,      5+2___3+2 ,    5</a:t>
            </a:r>
            <a:r>
              <a:rPr kumimoji="1"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kumimoji="1"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2___3</a:t>
            </a:r>
            <a:r>
              <a:rPr kumimoji="1"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kumimoji="1"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2 ;  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   (2)-1&lt;3,   -1+2___3+2 ,   -1</a:t>
            </a:r>
            <a:r>
              <a:rPr kumimoji="1"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kumimoji="1"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3___3</a:t>
            </a:r>
            <a:r>
              <a:rPr kumimoji="1"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kumimoji="1"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1"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sz="4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198" name="Text Box 6">
            <a:extLst>
              <a:ext uri="{FF2B5EF4-FFF2-40B4-BE49-F238E27FC236}">
                <a16:creationId xmlns:a16="http://schemas.microsoft.com/office/drawing/2014/main" xmlns="" id="{5B21FAB9-CE06-44D9-B4DE-C6C2DC1220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4498975"/>
            <a:ext cx="11712575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根据发现的规律填空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当不等式两边加或减同一个数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正数或负数）时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不等号的方向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______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199" name="Text Box 7">
            <a:extLst>
              <a:ext uri="{FF2B5EF4-FFF2-40B4-BE49-F238E27FC236}">
                <a16:creationId xmlns:a16="http://schemas.microsoft.com/office/drawing/2014/main" xmlns="" id="{E3466DF2-BCDC-4B92-9F64-5FCE1C35C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7538" y="5238750"/>
            <a:ext cx="14414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不变</a:t>
            </a:r>
          </a:p>
        </p:txBody>
      </p:sp>
      <p:sp>
        <p:nvSpPr>
          <p:cNvPr id="136200" name="Text Box 8">
            <a:extLst>
              <a:ext uri="{FF2B5EF4-FFF2-40B4-BE49-F238E27FC236}">
                <a16:creationId xmlns:a16="http://schemas.microsoft.com/office/drawing/2014/main" xmlns="" id="{D0D392C0-28A0-4257-82D0-3879D38734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9138" y="2336800"/>
            <a:ext cx="1033462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6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﹥</a:t>
            </a:r>
          </a:p>
        </p:txBody>
      </p:sp>
      <p:sp>
        <p:nvSpPr>
          <p:cNvPr id="136201" name="Text Box 9">
            <a:extLst>
              <a:ext uri="{FF2B5EF4-FFF2-40B4-BE49-F238E27FC236}">
                <a16:creationId xmlns:a16="http://schemas.microsoft.com/office/drawing/2014/main" xmlns="" id="{2D810715-7379-40D0-A13B-A6B9871BC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6100" y="2332038"/>
            <a:ext cx="1033463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6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﹥</a:t>
            </a:r>
          </a:p>
        </p:txBody>
      </p:sp>
      <p:sp>
        <p:nvSpPr>
          <p:cNvPr id="136202" name="Text Box 10">
            <a:extLst>
              <a:ext uri="{FF2B5EF4-FFF2-40B4-BE49-F238E27FC236}">
                <a16:creationId xmlns:a16="http://schemas.microsoft.com/office/drawing/2014/main" xmlns="" id="{B66F1778-F4CE-4F79-98A6-095D5F8A40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4850" y="3232150"/>
            <a:ext cx="573088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6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﹤</a:t>
            </a:r>
          </a:p>
        </p:txBody>
      </p:sp>
      <p:sp>
        <p:nvSpPr>
          <p:cNvPr id="136203" name="Rectangle 11">
            <a:extLst>
              <a:ext uri="{FF2B5EF4-FFF2-40B4-BE49-F238E27FC236}">
                <a16:creationId xmlns:a16="http://schemas.microsoft.com/office/drawing/2014/main" xmlns="" id="{4E9E3B2E-67D5-4B64-B492-D16160E85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6100" y="3232150"/>
            <a:ext cx="1031875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6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﹤</a:t>
            </a:r>
          </a:p>
        </p:txBody>
      </p:sp>
      <p:sp>
        <p:nvSpPr>
          <p:cNvPr id="11273" name="Text Box 12">
            <a:extLst>
              <a:ext uri="{FF2B5EF4-FFF2-40B4-BE49-F238E27FC236}">
                <a16:creationId xmlns:a16="http://schemas.microsoft.com/office/drawing/2014/main" xmlns="" id="{941F591F-6040-4C26-B322-9E758FDB9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1801813"/>
            <a:ext cx="8561387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用“﹥”或“﹤”填空，并总结其中的规律：</a:t>
            </a:r>
          </a:p>
        </p:txBody>
      </p:sp>
      <p:pic>
        <p:nvPicPr>
          <p:cNvPr id="11274" name="Picture 15" descr="图片1">
            <a:extLst>
              <a:ext uri="{FF2B5EF4-FFF2-40B4-BE49-F238E27FC236}">
                <a16:creationId xmlns:a16="http://schemas.microsoft.com/office/drawing/2014/main" xmlns="" id="{1C78F70A-8831-425E-891A-34AB00BFA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998538"/>
            <a:ext cx="2376487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5B258779-F82B-413F-90F4-D53576185B90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9" grpId="0"/>
      <p:bldP spid="136200" grpId="0"/>
      <p:bldP spid="136201" grpId="0"/>
      <p:bldP spid="136202" grpId="0"/>
      <p:bldP spid="1362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xmlns="" id="{0F7B8BA9-6438-4863-B069-960DF8569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850" y="3776663"/>
            <a:ext cx="3573463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3">
            <a:extLst>
              <a:ext uri="{FF2B5EF4-FFF2-40B4-BE49-F238E27FC236}">
                <a16:creationId xmlns:a16="http://schemas.microsoft.com/office/drawing/2014/main" xmlns="" id="{9089901D-1BBB-4825-9DA2-E0A8374D17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63" y="790575"/>
            <a:ext cx="11699875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不等式两边加（或减）同一个数（或式子），不等号的方向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不变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292" name="Picture 4">
            <a:extLst>
              <a:ext uri="{FF2B5EF4-FFF2-40B4-BE49-F238E27FC236}">
                <a16:creationId xmlns:a16="http://schemas.microsoft.com/office/drawing/2014/main" xmlns="" id="{3FC3FD69-EA3A-48C8-A478-51E4EDD6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688" y="3862388"/>
            <a:ext cx="3897312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5" name="Text Box 5">
            <a:extLst>
              <a:ext uri="{FF2B5EF4-FFF2-40B4-BE49-F238E27FC236}">
                <a16:creationId xmlns:a16="http://schemas.microsoft.com/office/drawing/2014/main" xmlns="" id="{1831DE29-57BC-4166-AAE3-6C48387BD7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663" y="2657475"/>
            <a:ext cx="10347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字母表示为：如果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，那么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a±c____b±c</a:t>
            </a:r>
          </a:p>
        </p:txBody>
      </p:sp>
      <p:sp>
        <p:nvSpPr>
          <p:cNvPr id="138246" name="Text Box 6">
            <a:extLst>
              <a:ext uri="{FF2B5EF4-FFF2-40B4-BE49-F238E27FC236}">
                <a16:creationId xmlns:a16="http://schemas.microsoft.com/office/drawing/2014/main" xmlns="" id="{73F6C88F-0081-41B0-A5DC-8A17B479AD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7938" y="2470150"/>
            <a:ext cx="539750" cy="101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6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﹥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CD4EF6F-304C-4193-8AE8-5F2467B2DB44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xmlns="" id="{A09664C0-77B3-43C2-B39E-7590145B7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013" y="2301875"/>
            <a:ext cx="115062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(3) 6</a:t>
            </a:r>
            <a:r>
              <a:rPr kumimoji="1"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2,    6×5___2×5 ,     6×8___2×8; </a:t>
            </a: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xmlns="" id="{FE2A7781-977C-4480-B4FE-AA0786374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3203575"/>
            <a:ext cx="118491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(4)–8&lt;-4, -8÷2___-4÷2 , -8÷4___-4÷4</a:t>
            </a:r>
            <a:endParaRPr kumimoji="1" lang="zh-CN" altLang="en-US" sz="4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316" name="Group 4">
            <a:extLst>
              <a:ext uri="{FF2B5EF4-FFF2-40B4-BE49-F238E27FC236}">
                <a16:creationId xmlns:a16="http://schemas.microsoft.com/office/drawing/2014/main" xmlns="" id="{3F18BB39-F5F9-46F4-A35B-23B1E19FCDA1}"/>
              </a:ext>
            </a:extLst>
          </p:cNvPr>
          <p:cNvGrpSpPr>
            <a:grpSpLocks/>
          </p:cNvGrpSpPr>
          <p:nvPr/>
        </p:nvGrpSpPr>
        <p:grpSpPr bwMode="auto">
          <a:xfrm>
            <a:off x="4859338" y="2160588"/>
            <a:ext cx="4248150" cy="962025"/>
            <a:chOff x="1973" y="2568"/>
            <a:chExt cx="2676" cy="606"/>
          </a:xfrm>
        </p:grpSpPr>
        <p:sp>
          <p:nvSpPr>
            <p:cNvPr id="13326" name="Text Box 5">
              <a:extLst>
                <a:ext uri="{FF2B5EF4-FFF2-40B4-BE49-F238E27FC236}">
                  <a16:creationId xmlns:a16="http://schemas.microsoft.com/office/drawing/2014/main" xmlns="" id="{971DBFDB-31AD-4318-9581-0C1DF54AFD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3" y="2614"/>
              <a:ext cx="36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endParaRPr kumimoji="1" lang="zh-CN" altLang="zh-CN" sz="2400" b="1">
                <a:solidFill>
                  <a:srgbClr val="CC33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327" name="Text Box 6">
              <a:extLst>
                <a:ext uri="{FF2B5EF4-FFF2-40B4-BE49-F238E27FC236}">
                  <a16:creationId xmlns:a16="http://schemas.microsoft.com/office/drawing/2014/main" xmlns="" id="{D66E6889-51E4-42A2-BE17-9066447EC7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1" y="2568"/>
              <a:ext cx="36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endParaRPr kumimoji="1" lang="zh-CN" altLang="zh-CN" sz="2400" b="1">
                <a:solidFill>
                  <a:srgbClr val="CC33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328" name="Text Box 7">
              <a:extLst>
                <a:ext uri="{FF2B5EF4-FFF2-40B4-BE49-F238E27FC236}">
                  <a16:creationId xmlns:a16="http://schemas.microsoft.com/office/drawing/2014/main" xmlns="" id="{9C36AAC6-F405-478E-8DC2-052A69843C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8" y="2841"/>
              <a:ext cx="36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endParaRPr kumimoji="1" lang="zh-CN" altLang="zh-CN" sz="2400" b="1">
                <a:solidFill>
                  <a:srgbClr val="CC33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329" name="Text Box 8">
              <a:extLst>
                <a:ext uri="{FF2B5EF4-FFF2-40B4-BE49-F238E27FC236}">
                  <a16:creationId xmlns:a16="http://schemas.microsoft.com/office/drawing/2014/main" xmlns="" id="{781E0404-E3DA-4C0D-99C4-E71D4F11B6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6" y="2886"/>
              <a:ext cx="36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endParaRPr kumimoji="1" lang="zh-CN" altLang="zh-CN" sz="2400" b="1">
                <a:solidFill>
                  <a:srgbClr val="CC33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37229" name="Text Box 13">
            <a:extLst>
              <a:ext uri="{FF2B5EF4-FFF2-40B4-BE49-F238E27FC236}">
                <a16:creationId xmlns:a16="http://schemas.microsoft.com/office/drawing/2014/main" xmlns="" id="{BA3294A1-057E-4188-93AB-AD2E0ECA3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1325" y="2243138"/>
            <a:ext cx="11080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7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﹥</a:t>
            </a:r>
          </a:p>
        </p:txBody>
      </p:sp>
      <p:sp>
        <p:nvSpPr>
          <p:cNvPr id="137230" name="Text Box 14">
            <a:extLst>
              <a:ext uri="{FF2B5EF4-FFF2-40B4-BE49-F238E27FC236}">
                <a16:creationId xmlns:a16="http://schemas.microsoft.com/office/drawing/2014/main" xmlns="" id="{7DEA1E3B-43DE-4395-9FD0-4F54DF302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7988" y="3146425"/>
            <a:ext cx="11080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7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﹤</a:t>
            </a:r>
          </a:p>
        </p:txBody>
      </p:sp>
      <p:pic>
        <p:nvPicPr>
          <p:cNvPr id="13319" name="Picture 15" descr="图片1">
            <a:extLst>
              <a:ext uri="{FF2B5EF4-FFF2-40B4-BE49-F238E27FC236}">
                <a16:creationId xmlns:a16="http://schemas.microsoft.com/office/drawing/2014/main" xmlns="" id="{10DA81B6-7956-483A-8375-BBECD8A94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998538"/>
            <a:ext cx="2376487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FACC2083-C32E-4723-B2F0-EEA2316E181D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3321" name="Text Box 12">
            <a:extLst>
              <a:ext uri="{FF2B5EF4-FFF2-40B4-BE49-F238E27FC236}">
                <a16:creationId xmlns:a16="http://schemas.microsoft.com/office/drawing/2014/main" xmlns="" id="{9B3A6D6B-E7B8-44AC-9145-5424AC5C2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1801813"/>
            <a:ext cx="8561387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用“﹥”或“﹤”填空，并总结其中的规律：</a:t>
            </a:r>
          </a:p>
        </p:txBody>
      </p:sp>
      <p:sp>
        <p:nvSpPr>
          <p:cNvPr id="21" name="Text Box 13">
            <a:extLst>
              <a:ext uri="{FF2B5EF4-FFF2-40B4-BE49-F238E27FC236}">
                <a16:creationId xmlns:a16="http://schemas.microsoft.com/office/drawing/2014/main" xmlns="" id="{1CF07540-2965-4AB7-ADD0-19FB31633D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3363" y="2270125"/>
            <a:ext cx="11080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7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﹥</a:t>
            </a:r>
          </a:p>
        </p:txBody>
      </p:sp>
      <p:sp>
        <p:nvSpPr>
          <p:cNvPr id="22" name="Text Box 14">
            <a:extLst>
              <a:ext uri="{FF2B5EF4-FFF2-40B4-BE49-F238E27FC236}">
                <a16:creationId xmlns:a16="http://schemas.microsoft.com/office/drawing/2014/main" xmlns="" id="{E7245805-6962-46F4-8E2A-018990CB1D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3663" y="3103563"/>
            <a:ext cx="11080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7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﹤</a:t>
            </a:r>
          </a:p>
        </p:txBody>
      </p:sp>
      <p:sp>
        <p:nvSpPr>
          <p:cNvPr id="23" name="Text Box 9">
            <a:extLst>
              <a:ext uri="{FF2B5EF4-FFF2-40B4-BE49-F238E27FC236}">
                <a16:creationId xmlns:a16="http://schemas.microsoft.com/office/drawing/2014/main" xmlns="" id="{D301D0AC-438B-432E-82F3-C05659759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" y="4371975"/>
            <a:ext cx="11507788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根据发现的规律填空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当不等式两边乘（或除以）同一个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正数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不等号的方向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_______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7">
            <a:extLst>
              <a:ext uri="{FF2B5EF4-FFF2-40B4-BE49-F238E27FC236}">
                <a16:creationId xmlns:a16="http://schemas.microsoft.com/office/drawing/2014/main" xmlns="" id="{97E83890-EC0C-4922-B74A-C003EA43A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0" y="5121275"/>
            <a:ext cx="14414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不变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30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xmlns="" id="{956C3F4E-4F5A-43B2-9640-28C47FB833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3735388"/>
            <a:ext cx="3754437" cy="254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>
            <a:extLst>
              <a:ext uri="{FF2B5EF4-FFF2-40B4-BE49-F238E27FC236}">
                <a16:creationId xmlns:a16="http://schemas.microsoft.com/office/drawing/2014/main" xmlns="" id="{02323404-1244-4672-AC10-252935176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8" y="3878263"/>
            <a:ext cx="3619500" cy="225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4">
            <a:extLst>
              <a:ext uri="{FF2B5EF4-FFF2-40B4-BE49-F238E27FC236}">
                <a16:creationId xmlns:a16="http://schemas.microsoft.com/office/drawing/2014/main" xmlns="" id="{E394DCF4-E73C-4AE8-8A17-64394FDBA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288" y="987425"/>
            <a:ext cx="11549062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不等式两边乘（或除以）同一个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正数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，不等号的方向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不变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9269" name="Text Box 5">
            <a:extLst>
              <a:ext uri="{FF2B5EF4-FFF2-40B4-BE49-F238E27FC236}">
                <a16:creationId xmlns:a16="http://schemas.microsoft.com/office/drawing/2014/main" xmlns="" id="{62E4D290-68A6-402F-AF63-8E0230889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0175" y="2687638"/>
            <a:ext cx="755491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3200" b="1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3200" b="1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kumimoji="1" lang="en-US" altLang="zh-CN" sz="3200" b="1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 sz="3200" b="1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 sz="3200" b="1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b,c&gt;0</a:t>
            </a:r>
            <a:r>
              <a:rPr kumimoji="1" lang="zh-CN" altLang="en-US" sz="3200" b="1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，那么</a:t>
            </a:r>
            <a:r>
              <a:rPr kumimoji="1" lang="en-US" altLang="zh-CN" sz="3200" b="1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ac____bc</a:t>
            </a:r>
            <a:endParaRPr kumimoji="1" lang="zh-CN" altLang="en-US" sz="3200" b="1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9270" name="Text Box 6">
            <a:extLst>
              <a:ext uri="{FF2B5EF4-FFF2-40B4-BE49-F238E27FC236}">
                <a16:creationId xmlns:a16="http://schemas.microsoft.com/office/drawing/2014/main" xmlns="" id="{3693D3FE-FBFC-484F-9062-0D28A663F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63" y="2673350"/>
            <a:ext cx="2654300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字母表示为：</a:t>
            </a:r>
          </a:p>
        </p:txBody>
      </p:sp>
      <p:sp>
        <p:nvSpPr>
          <p:cNvPr id="139271" name="Text Box 7">
            <a:extLst>
              <a:ext uri="{FF2B5EF4-FFF2-40B4-BE49-F238E27FC236}">
                <a16:creationId xmlns:a16="http://schemas.microsoft.com/office/drawing/2014/main" xmlns="" id="{9B023E4E-C786-4121-8573-99F5D0CBC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5025" y="2624138"/>
            <a:ext cx="69691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</a:p>
        </p:txBody>
      </p:sp>
      <p:graphicFrame>
        <p:nvGraphicFramePr>
          <p:cNvPr id="139272" name="Object 8">
            <a:extLst>
              <a:ext uri="{FF2B5EF4-FFF2-40B4-BE49-F238E27FC236}">
                <a16:creationId xmlns:a16="http://schemas.microsoft.com/office/drawing/2014/main" xmlns="" id="{ABC686D8-2563-4DC6-9FF5-4F0E2F90E75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72475" y="2570163"/>
          <a:ext cx="2197100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Equation" r:id="rId5" imgW="828768" imgH="371520" progId="Equation.DSMT4">
                  <p:embed/>
                </p:oleObj>
              </mc:Choice>
              <mc:Fallback>
                <p:oleObj name="Equation" r:id="rId5" imgW="828768" imgH="37152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72475" y="2570163"/>
                        <a:ext cx="2197100" cy="868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9273" name="Text Box 9">
            <a:extLst>
              <a:ext uri="{FF2B5EF4-FFF2-40B4-BE49-F238E27FC236}">
                <a16:creationId xmlns:a16="http://schemas.microsoft.com/office/drawing/2014/main" xmlns="" id="{0446442D-C288-4F2D-957B-36F319C08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0525" y="2587625"/>
            <a:ext cx="696913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DE92C88-61AA-4A0D-8E62-DF8A99FC782E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1" grpId="0"/>
      <p:bldP spid="1392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>
            <a:extLst>
              <a:ext uri="{FF2B5EF4-FFF2-40B4-BE49-F238E27FC236}">
                <a16:creationId xmlns:a16="http://schemas.microsoft.com/office/drawing/2014/main" xmlns="" id="{4F9405D1-ABD6-4B32-9C42-D8C721A8C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588" y="2232025"/>
            <a:ext cx="11847512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(5) 3</a:t>
            </a:r>
            <a:r>
              <a:rPr kumimoji="1"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2, 3×(-2)___2×(-2) , 3×(-6)___2×(-6); </a:t>
            </a: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xmlns="" id="{8D7362C7-D82F-4010-8F98-32A416D586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063" y="3190875"/>
            <a:ext cx="11849100" cy="90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(6)–8&lt;-4, -8÷(-2)___-4÷(-2) , -8÷(-4)___-4×(-4)</a:t>
            </a:r>
            <a:endParaRPr kumimoji="1" lang="zh-CN" altLang="en-US" sz="4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225" name="Text Box 9">
            <a:extLst>
              <a:ext uri="{FF2B5EF4-FFF2-40B4-BE49-F238E27FC236}">
                <a16:creationId xmlns:a16="http://schemas.microsoft.com/office/drawing/2014/main" xmlns="" id="{FFEC63BA-BDBD-4FA3-AAD2-301093FF70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4313238"/>
            <a:ext cx="11507787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根据发现的规律填空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当不等式两边乘（或除以）同一个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负数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不等号的方向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________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5" name="Picture 15" descr="图片1">
            <a:extLst>
              <a:ext uri="{FF2B5EF4-FFF2-40B4-BE49-F238E27FC236}">
                <a16:creationId xmlns:a16="http://schemas.microsoft.com/office/drawing/2014/main" xmlns="" id="{BEF44085-5A6B-4569-966D-593B89AC3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998538"/>
            <a:ext cx="2376487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162FA69D-F681-49E3-BCF6-5B3BA0BC833A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5367" name="Text Box 12">
            <a:extLst>
              <a:ext uri="{FF2B5EF4-FFF2-40B4-BE49-F238E27FC236}">
                <a16:creationId xmlns:a16="http://schemas.microsoft.com/office/drawing/2014/main" xmlns="" id="{6A302C1B-6C69-4A3A-BFF6-084105A95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1801813"/>
            <a:ext cx="8561387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用“﹥”或“﹤”填空，并总结其中的规律：</a:t>
            </a:r>
          </a:p>
        </p:txBody>
      </p:sp>
      <p:sp>
        <p:nvSpPr>
          <p:cNvPr id="21" name="Text Box 8">
            <a:extLst>
              <a:ext uri="{FF2B5EF4-FFF2-40B4-BE49-F238E27FC236}">
                <a16:creationId xmlns:a16="http://schemas.microsoft.com/office/drawing/2014/main" xmlns="" id="{B7150ECC-281E-4B80-B637-97BCCEBA3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750" y="3198813"/>
            <a:ext cx="1033463" cy="110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6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﹥</a:t>
            </a:r>
          </a:p>
        </p:txBody>
      </p:sp>
      <p:sp>
        <p:nvSpPr>
          <p:cNvPr id="22" name="Rectangle 11">
            <a:extLst>
              <a:ext uri="{FF2B5EF4-FFF2-40B4-BE49-F238E27FC236}">
                <a16:creationId xmlns:a16="http://schemas.microsoft.com/office/drawing/2014/main" xmlns="" id="{B24FFDB9-AC4B-48A9-AC0F-53FB2C99F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214563"/>
            <a:ext cx="1030288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6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﹤</a:t>
            </a:r>
          </a:p>
        </p:txBody>
      </p:sp>
      <p:sp>
        <p:nvSpPr>
          <p:cNvPr id="23" name="Rectangle 11">
            <a:extLst>
              <a:ext uri="{FF2B5EF4-FFF2-40B4-BE49-F238E27FC236}">
                <a16:creationId xmlns:a16="http://schemas.microsoft.com/office/drawing/2014/main" xmlns="" id="{9565DE2A-D786-42DA-B71C-B70E1E76B2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0388" y="2209800"/>
            <a:ext cx="1031875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6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﹤</a:t>
            </a:r>
          </a:p>
        </p:txBody>
      </p:sp>
      <p:sp>
        <p:nvSpPr>
          <p:cNvPr id="24" name="Text Box 8">
            <a:extLst>
              <a:ext uri="{FF2B5EF4-FFF2-40B4-BE49-F238E27FC236}">
                <a16:creationId xmlns:a16="http://schemas.microsoft.com/office/drawing/2014/main" xmlns="" id="{1EBEEEC0-14F6-48E0-BB09-6F4433DCF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75" y="3198813"/>
            <a:ext cx="1033463" cy="110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6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﹥</a:t>
            </a:r>
          </a:p>
        </p:txBody>
      </p:sp>
      <p:sp>
        <p:nvSpPr>
          <p:cNvPr id="25" name="Text Box 7">
            <a:extLst>
              <a:ext uri="{FF2B5EF4-FFF2-40B4-BE49-F238E27FC236}">
                <a16:creationId xmlns:a16="http://schemas.microsoft.com/office/drawing/2014/main" xmlns="" id="{C2F5ACA1-57A4-436D-8E14-B4539B6D7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6538" y="5065713"/>
            <a:ext cx="144145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5" grpId="0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2" name="Text Box 4">
            <a:extLst>
              <a:ext uri="{FF2B5EF4-FFF2-40B4-BE49-F238E27FC236}">
                <a16:creationId xmlns:a16="http://schemas.microsoft.com/office/drawing/2014/main" xmlns="" id="{BD36DD64-891A-4650-8899-1939F9B18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600" y="2767013"/>
            <a:ext cx="1101090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字母表示为：如果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，那么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ac ____bc</a:t>
            </a:r>
            <a:endParaRPr kumimoji="1"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293" name="Text Box 5">
            <a:extLst>
              <a:ext uri="{FF2B5EF4-FFF2-40B4-BE49-F238E27FC236}">
                <a16:creationId xmlns:a16="http://schemas.microsoft.com/office/drawing/2014/main" xmlns="" id="{E22AF9A0-FACE-4013-9668-E8E91B568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1425" y="2582863"/>
            <a:ext cx="877888" cy="92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5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﹤</a:t>
            </a:r>
          </a:p>
        </p:txBody>
      </p:sp>
      <p:graphicFrame>
        <p:nvGraphicFramePr>
          <p:cNvPr id="140294" name="Object 6">
            <a:extLst>
              <a:ext uri="{FF2B5EF4-FFF2-40B4-BE49-F238E27FC236}">
                <a16:creationId xmlns:a16="http://schemas.microsoft.com/office/drawing/2014/main" xmlns="" id="{C8DBF745-E228-4C16-B395-7E7D456A4E1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48738" y="2674938"/>
          <a:ext cx="1827212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name="Equation" r:id="rId3" imgW="828768" imgH="371520" progId="Equation.DSMT4">
                  <p:embed/>
                </p:oleObj>
              </mc:Choice>
              <mc:Fallback>
                <p:oleObj name="Equation" r:id="rId3" imgW="828768" imgH="37152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48738" y="2674938"/>
                        <a:ext cx="1827212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295" name="Text Box 7">
            <a:extLst>
              <a:ext uri="{FF2B5EF4-FFF2-40B4-BE49-F238E27FC236}">
                <a16:creationId xmlns:a16="http://schemas.microsoft.com/office/drawing/2014/main" xmlns="" id="{0C67EF64-E753-4910-A61E-467260D53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45638" y="2598738"/>
            <a:ext cx="876300" cy="92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5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﹤</a:t>
            </a:r>
          </a:p>
        </p:txBody>
      </p:sp>
      <p:sp>
        <p:nvSpPr>
          <p:cNvPr id="16390" name="Text Box 10">
            <a:extLst>
              <a:ext uri="{FF2B5EF4-FFF2-40B4-BE49-F238E27FC236}">
                <a16:creationId xmlns:a16="http://schemas.microsoft.com/office/drawing/2014/main" xmlns="" id="{C6049A14-82EF-423D-A20A-61EE5C00C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38" y="995363"/>
            <a:ext cx="11618912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不等式两边乘（或除以）同一个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负数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，不等号的方向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682C31E-514E-4F63-963E-641A6CFC1E45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3" grpId="0"/>
      <p:bldP spid="140295" grpId="0"/>
    </p:bldLst>
  </p:timing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2184</TotalTime>
  <Words>1524</Words>
  <Application>Microsoft Office PowerPoint</Application>
  <PresentationFormat>自定义</PresentationFormat>
  <Paragraphs>203</Paragraphs>
  <Slides>21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模板222</vt:lpstr>
      <vt:lpstr>Equation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www.12999.com</dc:title>
  <dc:subject>www.12999.com</dc:subject>
  <dc:creator>www.12999.com</dc:creator>
  <cp:keywords/>
  <dc:description/>
  <cp:lastModifiedBy>ckb</cp:lastModifiedBy>
  <cp:revision>93</cp:revision>
  <dcterms:created xsi:type="dcterms:W3CDTF">2010-04-13T00:33:03Z</dcterms:created>
  <dcterms:modified xsi:type="dcterms:W3CDTF">2020-04-24T02:50:09Z</dcterms:modified>
  <cp:category/>
</cp:coreProperties>
</file>